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63" r:id="rId2"/>
    <p:sldId id="281" r:id="rId3"/>
    <p:sldId id="282" r:id="rId4"/>
    <p:sldId id="259" r:id="rId5"/>
    <p:sldId id="257" r:id="rId6"/>
    <p:sldId id="264" r:id="rId7"/>
    <p:sldId id="272" r:id="rId8"/>
    <p:sldId id="277" r:id="rId9"/>
    <p:sldId id="273" r:id="rId10"/>
    <p:sldId id="267" r:id="rId11"/>
    <p:sldId id="266" r:id="rId12"/>
    <p:sldId id="258" r:id="rId13"/>
    <p:sldId id="283" r:id="rId14"/>
    <p:sldId id="271" r:id="rId15"/>
    <p:sldId id="270" r:id="rId16"/>
    <p:sldId id="278" r:id="rId17"/>
    <p:sldId id="274" r:id="rId18"/>
    <p:sldId id="284" r:id="rId19"/>
    <p:sldId id="276" r:id="rId20"/>
    <p:sldId id="279" r:id="rId21"/>
    <p:sldId id="286" r:id="rId22"/>
    <p:sldId id="296" r:id="rId23"/>
    <p:sldId id="295" r:id="rId24"/>
    <p:sldId id="288" r:id="rId25"/>
    <p:sldId id="292" r:id="rId26"/>
    <p:sldId id="262" r:id="rId27"/>
    <p:sldId id="289" r:id="rId28"/>
    <p:sldId id="290" r:id="rId29"/>
    <p:sldId id="297" r:id="rId30"/>
    <p:sldId id="291" r:id="rId31"/>
    <p:sldId id="298" r:id="rId32"/>
    <p:sldId id="301" r:id="rId33"/>
    <p:sldId id="299" r:id="rId34"/>
    <p:sldId id="302" r:id="rId35"/>
    <p:sldId id="300" r:id="rId36"/>
    <p:sldId id="280" r:id="rId37"/>
    <p:sldId id="265" r:id="rId38"/>
    <p:sldId id="303" r:id="rId39"/>
    <p:sldId id="269" r:id="rId40"/>
    <p:sldId id="293" r:id="rId41"/>
    <p:sldId id="294" r:id="rId42"/>
    <p:sldId id="287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customXml" Target="../customXml/item3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24D305-8893-456C-8D4C-5B393C34450D}" type="doc">
      <dgm:prSet loTypeId="urn:microsoft.com/office/officeart/2005/8/layout/process1" loCatId="process" qsTypeId="urn:microsoft.com/office/officeart/2005/8/quickstyle/3d1" qsCatId="3D" csTypeId="urn:microsoft.com/office/officeart/2005/8/colors/colorful5" csCatId="colorful" phldr="1"/>
      <dgm:spPr/>
    </dgm:pt>
    <dgm:pt modelId="{03A036CA-DD1B-4A55-95A1-9212AFE68B58}">
      <dgm:prSet phldrT="[Text]"/>
      <dgm:spPr/>
      <dgm:t>
        <a:bodyPr/>
        <a:lstStyle/>
        <a:p>
          <a:r>
            <a:rPr lang="en-US" noProof="0" dirty="0"/>
            <a:t>Idea</a:t>
          </a:r>
        </a:p>
      </dgm:t>
    </dgm:pt>
    <dgm:pt modelId="{6DBC74BA-938A-4824-A948-552F1A97AC2B}" type="parTrans" cxnId="{11BADB38-F1EB-480E-90C8-C2EF4BB70250}">
      <dgm:prSet/>
      <dgm:spPr/>
      <dgm:t>
        <a:bodyPr/>
        <a:lstStyle/>
        <a:p>
          <a:endParaRPr lang="de-DE"/>
        </a:p>
      </dgm:t>
    </dgm:pt>
    <dgm:pt modelId="{BEA4B423-DBD3-4B68-ACA8-03D3BB10E558}" type="sibTrans" cxnId="{11BADB38-F1EB-480E-90C8-C2EF4BB70250}">
      <dgm:prSet/>
      <dgm:spPr/>
      <dgm:t>
        <a:bodyPr/>
        <a:lstStyle/>
        <a:p>
          <a:endParaRPr lang="de-DE"/>
        </a:p>
      </dgm:t>
    </dgm:pt>
    <dgm:pt modelId="{553B4342-5E4C-42CD-85E4-4F16817F1EED}">
      <dgm:prSet phldrT="[Text]"/>
      <dgm:spPr/>
      <dgm:t>
        <a:bodyPr/>
        <a:lstStyle/>
        <a:p>
          <a:r>
            <a:rPr lang="en-US" noProof="0" dirty="0"/>
            <a:t>Collaborate</a:t>
          </a:r>
        </a:p>
      </dgm:t>
    </dgm:pt>
    <dgm:pt modelId="{B071F795-0B18-474D-BBE9-F9D91CFB0A51}" type="parTrans" cxnId="{07925C68-24A3-4525-8576-8A250D4100BF}">
      <dgm:prSet/>
      <dgm:spPr/>
      <dgm:t>
        <a:bodyPr/>
        <a:lstStyle/>
        <a:p>
          <a:endParaRPr lang="de-DE"/>
        </a:p>
      </dgm:t>
    </dgm:pt>
    <dgm:pt modelId="{483AEAA2-7C78-4B99-AE4B-40A3A8E31539}" type="sibTrans" cxnId="{07925C68-24A3-4525-8576-8A250D4100BF}">
      <dgm:prSet/>
      <dgm:spPr/>
      <dgm:t>
        <a:bodyPr/>
        <a:lstStyle/>
        <a:p>
          <a:endParaRPr lang="de-DE"/>
        </a:p>
      </dgm:t>
    </dgm:pt>
    <dgm:pt modelId="{B377E49C-1A62-42E3-B714-844AF3CF8531}">
      <dgm:prSet phldrT="[Text]"/>
      <dgm:spPr/>
      <dgm:t>
        <a:bodyPr/>
        <a:lstStyle/>
        <a:p>
          <a:r>
            <a:rPr lang="en-US" noProof="0" dirty="0"/>
            <a:t>Publish</a:t>
          </a:r>
        </a:p>
      </dgm:t>
    </dgm:pt>
    <dgm:pt modelId="{89ADA9FF-A8F5-4B69-BA2D-881A38FAEB13}" type="parTrans" cxnId="{665A0081-B774-49E5-8485-3555DFB2B2CB}">
      <dgm:prSet/>
      <dgm:spPr/>
      <dgm:t>
        <a:bodyPr/>
        <a:lstStyle/>
        <a:p>
          <a:endParaRPr lang="de-DE"/>
        </a:p>
      </dgm:t>
    </dgm:pt>
    <dgm:pt modelId="{444DEA9E-4D05-4CB2-9985-4CAE59C8883E}" type="sibTrans" cxnId="{665A0081-B774-49E5-8485-3555DFB2B2CB}">
      <dgm:prSet/>
      <dgm:spPr/>
      <dgm:t>
        <a:bodyPr/>
        <a:lstStyle/>
        <a:p>
          <a:endParaRPr lang="de-DE"/>
        </a:p>
      </dgm:t>
    </dgm:pt>
    <dgm:pt modelId="{3AE3875D-1E03-4E2B-ACCC-8929B44392CE}" type="pres">
      <dgm:prSet presAssocID="{6324D305-8893-456C-8D4C-5B393C34450D}" presName="Name0" presStyleCnt="0">
        <dgm:presLayoutVars>
          <dgm:dir/>
          <dgm:resizeHandles val="exact"/>
        </dgm:presLayoutVars>
      </dgm:prSet>
      <dgm:spPr/>
    </dgm:pt>
    <dgm:pt modelId="{C426084B-E25E-45DD-B048-D4B277363F67}" type="pres">
      <dgm:prSet presAssocID="{03A036CA-DD1B-4A55-95A1-9212AFE68B58}" presName="node" presStyleLbl="node1" presStyleIdx="0" presStyleCnt="3">
        <dgm:presLayoutVars>
          <dgm:bulletEnabled val="1"/>
        </dgm:presLayoutVars>
      </dgm:prSet>
      <dgm:spPr/>
    </dgm:pt>
    <dgm:pt modelId="{BE29703B-0924-4FF9-9DB9-6BCFF62AEB29}" type="pres">
      <dgm:prSet presAssocID="{BEA4B423-DBD3-4B68-ACA8-03D3BB10E558}" presName="sibTrans" presStyleLbl="sibTrans2D1" presStyleIdx="0" presStyleCnt="2"/>
      <dgm:spPr/>
    </dgm:pt>
    <dgm:pt modelId="{99C83F2B-A62A-404F-AAD0-46C4EF6EC7B9}" type="pres">
      <dgm:prSet presAssocID="{BEA4B423-DBD3-4B68-ACA8-03D3BB10E558}" presName="connectorText" presStyleLbl="sibTrans2D1" presStyleIdx="0" presStyleCnt="2"/>
      <dgm:spPr/>
    </dgm:pt>
    <dgm:pt modelId="{146BB820-266E-4B9A-8164-CF3068939533}" type="pres">
      <dgm:prSet presAssocID="{553B4342-5E4C-42CD-85E4-4F16817F1EED}" presName="node" presStyleLbl="node1" presStyleIdx="1" presStyleCnt="3">
        <dgm:presLayoutVars>
          <dgm:bulletEnabled val="1"/>
        </dgm:presLayoutVars>
      </dgm:prSet>
      <dgm:spPr/>
    </dgm:pt>
    <dgm:pt modelId="{A2AD03AC-4D6A-401D-A681-CDD3F44EB783}" type="pres">
      <dgm:prSet presAssocID="{483AEAA2-7C78-4B99-AE4B-40A3A8E31539}" presName="sibTrans" presStyleLbl="sibTrans2D1" presStyleIdx="1" presStyleCnt="2"/>
      <dgm:spPr/>
    </dgm:pt>
    <dgm:pt modelId="{80B48425-D1D8-4AB1-B7BD-33173F9F38A3}" type="pres">
      <dgm:prSet presAssocID="{483AEAA2-7C78-4B99-AE4B-40A3A8E31539}" presName="connectorText" presStyleLbl="sibTrans2D1" presStyleIdx="1" presStyleCnt="2"/>
      <dgm:spPr/>
    </dgm:pt>
    <dgm:pt modelId="{267676D8-5939-4B62-8629-C9C142C0511A}" type="pres">
      <dgm:prSet presAssocID="{B377E49C-1A62-42E3-B714-844AF3CF8531}" presName="node" presStyleLbl="node1" presStyleIdx="2" presStyleCnt="3">
        <dgm:presLayoutVars>
          <dgm:bulletEnabled val="1"/>
        </dgm:presLayoutVars>
      </dgm:prSet>
      <dgm:spPr/>
    </dgm:pt>
  </dgm:ptLst>
  <dgm:cxnLst>
    <dgm:cxn modelId="{494AFA29-11D9-464F-9835-23C4213ECB59}" type="presOf" srcId="{BEA4B423-DBD3-4B68-ACA8-03D3BB10E558}" destId="{BE29703B-0924-4FF9-9DB9-6BCFF62AEB29}" srcOrd="0" destOrd="0" presId="urn:microsoft.com/office/officeart/2005/8/layout/process1"/>
    <dgm:cxn modelId="{196FC938-E7AE-4073-BD09-4B26C3E81765}" type="presOf" srcId="{483AEAA2-7C78-4B99-AE4B-40A3A8E31539}" destId="{80B48425-D1D8-4AB1-B7BD-33173F9F38A3}" srcOrd="1" destOrd="0" presId="urn:microsoft.com/office/officeart/2005/8/layout/process1"/>
    <dgm:cxn modelId="{11BADB38-F1EB-480E-90C8-C2EF4BB70250}" srcId="{6324D305-8893-456C-8D4C-5B393C34450D}" destId="{03A036CA-DD1B-4A55-95A1-9212AFE68B58}" srcOrd="0" destOrd="0" parTransId="{6DBC74BA-938A-4824-A948-552F1A97AC2B}" sibTransId="{BEA4B423-DBD3-4B68-ACA8-03D3BB10E558}"/>
    <dgm:cxn modelId="{07925C68-24A3-4525-8576-8A250D4100BF}" srcId="{6324D305-8893-456C-8D4C-5B393C34450D}" destId="{553B4342-5E4C-42CD-85E4-4F16817F1EED}" srcOrd="1" destOrd="0" parTransId="{B071F795-0B18-474D-BBE9-F9D91CFB0A51}" sibTransId="{483AEAA2-7C78-4B99-AE4B-40A3A8E31539}"/>
    <dgm:cxn modelId="{EC7BBF6B-45AF-470D-9A61-47E344D99A2C}" type="presOf" srcId="{6324D305-8893-456C-8D4C-5B393C34450D}" destId="{3AE3875D-1E03-4E2B-ACCC-8929B44392CE}" srcOrd="0" destOrd="0" presId="urn:microsoft.com/office/officeart/2005/8/layout/process1"/>
    <dgm:cxn modelId="{A42C9D6D-2943-4D29-8488-DC58F7210610}" type="presOf" srcId="{553B4342-5E4C-42CD-85E4-4F16817F1EED}" destId="{146BB820-266E-4B9A-8164-CF3068939533}" srcOrd="0" destOrd="0" presId="urn:microsoft.com/office/officeart/2005/8/layout/process1"/>
    <dgm:cxn modelId="{665A0081-B774-49E5-8485-3555DFB2B2CB}" srcId="{6324D305-8893-456C-8D4C-5B393C34450D}" destId="{B377E49C-1A62-42E3-B714-844AF3CF8531}" srcOrd="2" destOrd="0" parTransId="{89ADA9FF-A8F5-4B69-BA2D-881A38FAEB13}" sibTransId="{444DEA9E-4D05-4CB2-9985-4CAE59C8883E}"/>
    <dgm:cxn modelId="{47C3CD90-A96C-41B2-9130-97065B901C22}" type="presOf" srcId="{BEA4B423-DBD3-4B68-ACA8-03D3BB10E558}" destId="{99C83F2B-A62A-404F-AAD0-46C4EF6EC7B9}" srcOrd="1" destOrd="0" presId="urn:microsoft.com/office/officeart/2005/8/layout/process1"/>
    <dgm:cxn modelId="{6A002B98-7A83-4E8C-AA40-F4E3DC81DA7A}" type="presOf" srcId="{03A036CA-DD1B-4A55-95A1-9212AFE68B58}" destId="{C426084B-E25E-45DD-B048-D4B277363F67}" srcOrd="0" destOrd="0" presId="urn:microsoft.com/office/officeart/2005/8/layout/process1"/>
    <dgm:cxn modelId="{E87591A8-DDCD-4EC2-9FA0-D98C2C22D9D7}" type="presOf" srcId="{483AEAA2-7C78-4B99-AE4B-40A3A8E31539}" destId="{A2AD03AC-4D6A-401D-A681-CDD3F44EB783}" srcOrd="0" destOrd="0" presId="urn:microsoft.com/office/officeart/2005/8/layout/process1"/>
    <dgm:cxn modelId="{C50DDADF-5A55-47C6-BCE8-2743FDE354A4}" type="presOf" srcId="{B377E49C-1A62-42E3-B714-844AF3CF8531}" destId="{267676D8-5939-4B62-8629-C9C142C0511A}" srcOrd="0" destOrd="0" presId="urn:microsoft.com/office/officeart/2005/8/layout/process1"/>
    <dgm:cxn modelId="{6E1E7E74-7193-47D6-9F53-3497AF328F66}" type="presParOf" srcId="{3AE3875D-1E03-4E2B-ACCC-8929B44392CE}" destId="{C426084B-E25E-45DD-B048-D4B277363F67}" srcOrd="0" destOrd="0" presId="urn:microsoft.com/office/officeart/2005/8/layout/process1"/>
    <dgm:cxn modelId="{0208CADE-06AF-4CFD-92E3-89BA5A01464C}" type="presParOf" srcId="{3AE3875D-1E03-4E2B-ACCC-8929B44392CE}" destId="{BE29703B-0924-4FF9-9DB9-6BCFF62AEB29}" srcOrd="1" destOrd="0" presId="urn:microsoft.com/office/officeart/2005/8/layout/process1"/>
    <dgm:cxn modelId="{F7652B49-DF62-4741-AB8A-1FC3B307E474}" type="presParOf" srcId="{BE29703B-0924-4FF9-9DB9-6BCFF62AEB29}" destId="{99C83F2B-A62A-404F-AAD0-46C4EF6EC7B9}" srcOrd="0" destOrd="0" presId="urn:microsoft.com/office/officeart/2005/8/layout/process1"/>
    <dgm:cxn modelId="{A325353E-D855-43CC-80C0-7F64140F9C7B}" type="presParOf" srcId="{3AE3875D-1E03-4E2B-ACCC-8929B44392CE}" destId="{146BB820-266E-4B9A-8164-CF3068939533}" srcOrd="2" destOrd="0" presId="urn:microsoft.com/office/officeart/2005/8/layout/process1"/>
    <dgm:cxn modelId="{B5A3ABDF-8414-42A2-9DBA-6B37E6ADFEFE}" type="presParOf" srcId="{3AE3875D-1E03-4E2B-ACCC-8929B44392CE}" destId="{A2AD03AC-4D6A-401D-A681-CDD3F44EB783}" srcOrd="3" destOrd="0" presId="urn:microsoft.com/office/officeart/2005/8/layout/process1"/>
    <dgm:cxn modelId="{3D53D451-F022-48D5-ACD0-DFDDD1108001}" type="presParOf" srcId="{A2AD03AC-4D6A-401D-A681-CDD3F44EB783}" destId="{80B48425-D1D8-4AB1-B7BD-33173F9F38A3}" srcOrd="0" destOrd="0" presId="urn:microsoft.com/office/officeart/2005/8/layout/process1"/>
    <dgm:cxn modelId="{A57B094C-B5CA-42FD-8335-3CA6CE7C4C10}" type="presParOf" srcId="{3AE3875D-1E03-4E2B-ACCC-8929B44392CE}" destId="{267676D8-5939-4B62-8629-C9C142C0511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8E4916-A0F8-47C3-8FD4-B1AAF5B2EA7D}" type="doc">
      <dgm:prSet loTypeId="urn:microsoft.com/office/officeart/2005/8/layout/bProcess3" loCatId="process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de-DE"/>
        </a:p>
      </dgm:t>
    </dgm:pt>
    <dgm:pt modelId="{8398BE95-0DD2-4A8F-9408-25034D034F6B}">
      <dgm:prSet phldrT="[Text]"/>
      <dgm:spPr/>
      <dgm:t>
        <a:bodyPr/>
        <a:lstStyle/>
        <a:p>
          <a:r>
            <a:rPr lang="en-US" noProof="0" dirty="0"/>
            <a:t>Reading</a:t>
          </a:r>
        </a:p>
      </dgm:t>
    </dgm:pt>
    <dgm:pt modelId="{569574BD-DB48-4E61-8510-D49F794A1555}" type="parTrans" cxnId="{1AC221C3-2C8F-4AFE-99B2-F38D2A0D8AF6}">
      <dgm:prSet/>
      <dgm:spPr/>
      <dgm:t>
        <a:bodyPr/>
        <a:lstStyle/>
        <a:p>
          <a:endParaRPr lang="de-DE"/>
        </a:p>
      </dgm:t>
    </dgm:pt>
    <dgm:pt modelId="{D269A526-ACC6-4A4D-A9F8-4A75B9E5A6CA}" type="sibTrans" cxnId="{1AC221C3-2C8F-4AFE-99B2-F38D2A0D8AF6}">
      <dgm:prSet/>
      <dgm:spPr/>
      <dgm:t>
        <a:bodyPr/>
        <a:lstStyle/>
        <a:p>
          <a:endParaRPr lang="de-DE"/>
        </a:p>
      </dgm:t>
    </dgm:pt>
    <dgm:pt modelId="{6099C44E-19CB-4F8D-B00E-75ACB9409025}">
      <dgm:prSet phldrT="[Text]"/>
      <dgm:spPr/>
      <dgm:t>
        <a:bodyPr/>
        <a:lstStyle/>
        <a:p>
          <a:r>
            <a:rPr lang="en-US" noProof="0" dirty="0"/>
            <a:t>Prototyping</a:t>
          </a:r>
        </a:p>
      </dgm:t>
    </dgm:pt>
    <dgm:pt modelId="{62749735-37FD-41BE-B3D8-7EC886E9271E}" type="parTrans" cxnId="{E0C9F4C2-A01D-4B6F-8F90-F3D4A8B28570}">
      <dgm:prSet/>
      <dgm:spPr/>
      <dgm:t>
        <a:bodyPr/>
        <a:lstStyle/>
        <a:p>
          <a:endParaRPr lang="de-DE"/>
        </a:p>
      </dgm:t>
    </dgm:pt>
    <dgm:pt modelId="{21B13E98-C314-42F7-93D1-230FD0719235}" type="sibTrans" cxnId="{E0C9F4C2-A01D-4B6F-8F90-F3D4A8B28570}">
      <dgm:prSet/>
      <dgm:spPr/>
      <dgm:t>
        <a:bodyPr/>
        <a:lstStyle/>
        <a:p>
          <a:endParaRPr lang="de-DE"/>
        </a:p>
      </dgm:t>
    </dgm:pt>
    <dgm:pt modelId="{04E156EA-94F6-443E-8E5E-7C558F2CC6DA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w="38100">
          <a:solidFill>
            <a:srgbClr val="C00000"/>
          </a:solidFill>
        </a:ln>
      </dgm:spPr>
      <dgm:t>
        <a:bodyPr/>
        <a:lstStyle/>
        <a:p>
          <a:r>
            <a:rPr lang="en-US" noProof="0" dirty="0"/>
            <a:t>Reproduce results of others</a:t>
          </a:r>
        </a:p>
      </dgm:t>
    </dgm:pt>
    <dgm:pt modelId="{20C2936E-813A-4D1D-BCDB-91E999C80F2F}" type="parTrans" cxnId="{D499EE3F-E545-4E83-8ED6-987F7755618C}">
      <dgm:prSet/>
      <dgm:spPr/>
      <dgm:t>
        <a:bodyPr/>
        <a:lstStyle/>
        <a:p>
          <a:endParaRPr lang="de-DE"/>
        </a:p>
      </dgm:t>
    </dgm:pt>
    <dgm:pt modelId="{42888128-9B70-49FB-BB10-641A3FC4F749}" type="sibTrans" cxnId="{D499EE3F-E545-4E83-8ED6-987F7755618C}">
      <dgm:prSet/>
      <dgm:spPr/>
      <dgm:t>
        <a:bodyPr/>
        <a:lstStyle/>
        <a:p>
          <a:endParaRPr lang="de-DE"/>
        </a:p>
      </dgm:t>
    </dgm:pt>
    <dgm:pt modelId="{8C25F39D-1EAF-4350-A260-7DD95F3EEF0C}">
      <dgm:prSet phldrT="[Text]"/>
      <dgm:spPr/>
      <dgm:t>
        <a:bodyPr/>
        <a:lstStyle/>
        <a:p>
          <a:r>
            <a:rPr lang="en-GB" noProof="0" dirty="0"/>
            <a:t>Share data</a:t>
          </a:r>
          <a:endParaRPr lang="en-US" noProof="0" dirty="0"/>
        </a:p>
      </dgm:t>
    </dgm:pt>
    <dgm:pt modelId="{52F2833A-1591-4E54-9E71-052424B0B76C}" type="parTrans" cxnId="{AE1AEC0D-1BC6-4D53-9AE8-EBFC70B34C6B}">
      <dgm:prSet/>
      <dgm:spPr/>
      <dgm:t>
        <a:bodyPr/>
        <a:lstStyle/>
        <a:p>
          <a:endParaRPr lang="de-DE"/>
        </a:p>
      </dgm:t>
    </dgm:pt>
    <dgm:pt modelId="{28DF5FD1-8E81-4473-8AD5-8B401B3D5835}" type="sibTrans" cxnId="{AE1AEC0D-1BC6-4D53-9AE8-EBFC70B34C6B}">
      <dgm:prSet/>
      <dgm:spPr/>
      <dgm:t>
        <a:bodyPr/>
        <a:lstStyle/>
        <a:p>
          <a:endParaRPr lang="de-DE"/>
        </a:p>
      </dgm:t>
    </dgm:pt>
    <dgm:pt modelId="{B8800E97-E205-4DC6-9738-C007F301C502}">
      <dgm:prSet phldrT="[Text]"/>
      <dgm:spPr/>
      <dgm:t>
        <a:bodyPr/>
        <a:lstStyle/>
        <a:p>
          <a:r>
            <a:rPr lang="en-GB" noProof="0" dirty="0"/>
            <a:t>Plots</a:t>
          </a:r>
          <a:endParaRPr lang="en-US" noProof="0" dirty="0"/>
        </a:p>
      </dgm:t>
    </dgm:pt>
    <dgm:pt modelId="{6F60E05B-5992-46A4-B6A2-B0F349098348}" type="parTrans" cxnId="{2656B3A1-ED33-4977-8506-9BDF8DE830AC}">
      <dgm:prSet/>
      <dgm:spPr/>
      <dgm:t>
        <a:bodyPr/>
        <a:lstStyle/>
        <a:p>
          <a:endParaRPr lang="de-DE"/>
        </a:p>
      </dgm:t>
    </dgm:pt>
    <dgm:pt modelId="{F20D463D-96B8-4030-BED3-AEE21B66922E}" type="sibTrans" cxnId="{2656B3A1-ED33-4977-8506-9BDF8DE830AC}">
      <dgm:prSet/>
      <dgm:spPr/>
      <dgm:t>
        <a:bodyPr/>
        <a:lstStyle/>
        <a:p>
          <a:endParaRPr lang="de-DE"/>
        </a:p>
      </dgm:t>
    </dgm:pt>
    <dgm:pt modelId="{3E5964B9-D058-4865-9D0C-EC088B8048CF}">
      <dgm:prSet phldrT="[Text]"/>
      <dgm:spPr/>
      <dgm:t>
        <a:bodyPr/>
        <a:lstStyle/>
        <a:p>
          <a:r>
            <a:rPr lang="en-GB" noProof="0" dirty="0"/>
            <a:t>Data access</a:t>
          </a:r>
          <a:endParaRPr lang="en-US" noProof="0" dirty="0"/>
        </a:p>
      </dgm:t>
    </dgm:pt>
    <dgm:pt modelId="{B1D5574B-2AFD-4203-A86C-E1D04D11A859}" type="parTrans" cxnId="{55A5A397-984B-4F57-BE02-AABA77F419E9}">
      <dgm:prSet/>
      <dgm:spPr/>
      <dgm:t>
        <a:bodyPr/>
        <a:lstStyle/>
        <a:p>
          <a:endParaRPr lang="de-DE"/>
        </a:p>
      </dgm:t>
    </dgm:pt>
    <dgm:pt modelId="{B262F97F-29E4-4C07-9EC9-02FD15727648}" type="sibTrans" cxnId="{55A5A397-984B-4F57-BE02-AABA77F419E9}">
      <dgm:prSet/>
      <dgm:spPr/>
      <dgm:t>
        <a:bodyPr/>
        <a:lstStyle/>
        <a:p>
          <a:endParaRPr lang="de-DE"/>
        </a:p>
      </dgm:t>
    </dgm:pt>
    <dgm:pt modelId="{84A1A2E1-3F2D-40C7-800B-5AFBE6747529}">
      <dgm:prSet phldrT="[Text]"/>
      <dgm:spPr/>
      <dgm:t>
        <a:bodyPr/>
        <a:lstStyle/>
        <a:p>
          <a:r>
            <a:rPr lang="en-GB" noProof="0" dirty="0"/>
            <a:t>Develop software</a:t>
          </a:r>
          <a:endParaRPr lang="en-US" noProof="0" dirty="0"/>
        </a:p>
      </dgm:t>
    </dgm:pt>
    <dgm:pt modelId="{92D6A9EC-D11D-4B92-8B14-BF88121725D6}" type="parTrans" cxnId="{5DBD127A-B909-4D7E-B2D5-1FFDB90CFB3B}">
      <dgm:prSet/>
      <dgm:spPr/>
      <dgm:t>
        <a:bodyPr/>
        <a:lstStyle/>
        <a:p>
          <a:endParaRPr lang="de-DE"/>
        </a:p>
      </dgm:t>
    </dgm:pt>
    <dgm:pt modelId="{7DB309FE-F271-42C1-942D-235523406918}" type="sibTrans" cxnId="{5DBD127A-B909-4D7E-B2D5-1FFDB90CFB3B}">
      <dgm:prSet/>
      <dgm:spPr/>
      <dgm:t>
        <a:bodyPr/>
        <a:lstStyle/>
        <a:p>
          <a:endParaRPr lang="de-DE"/>
        </a:p>
      </dgm:t>
    </dgm:pt>
    <dgm:pt modelId="{4B4DA060-9850-4074-A52F-CC82AE403273}">
      <dgm:prSet phldrT="[Text]"/>
      <dgm:spPr/>
      <dgm:t>
        <a:bodyPr/>
        <a:lstStyle/>
        <a:p>
          <a:r>
            <a:rPr lang="en-GB" noProof="0" dirty="0"/>
            <a:t>Funding</a:t>
          </a:r>
          <a:endParaRPr lang="en-US" noProof="0" dirty="0"/>
        </a:p>
      </dgm:t>
    </dgm:pt>
    <dgm:pt modelId="{1B65D4F4-1DF0-4415-BB2B-526473058195}" type="parTrans" cxnId="{7A0C9C8D-EF0C-40A9-8F62-3F63371C38CB}">
      <dgm:prSet/>
      <dgm:spPr/>
      <dgm:t>
        <a:bodyPr/>
        <a:lstStyle/>
        <a:p>
          <a:endParaRPr lang="de-DE"/>
        </a:p>
      </dgm:t>
    </dgm:pt>
    <dgm:pt modelId="{8DCF6CCA-AB3C-444C-B105-BBEF3BEAFA27}" type="sibTrans" cxnId="{7A0C9C8D-EF0C-40A9-8F62-3F63371C38CB}">
      <dgm:prSet/>
      <dgm:spPr/>
      <dgm:t>
        <a:bodyPr/>
        <a:lstStyle/>
        <a:p>
          <a:endParaRPr lang="de-DE"/>
        </a:p>
      </dgm:t>
    </dgm:pt>
    <dgm:pt modelId="{FB087EB2-3D98-4772-99C9-A2E318DE4BEF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w="38100">
          <a:solidFill>
            <a:srgbClr val="C00000"/>
          </a:solidFill>
        </a:ln>
      </dgm:spPr>
      <dgm:t>
        <a:bodyPr/>
        <a:lstStyle/>
        <a:p>
          <a:r>
            <a:rPr lang="en-GB" noProof="0" dirty="0"/>
            <a:t>Hardware</a:t>
          </a:r>
          <a:endParaRPr lang="en-US" noProof="0" dirty="0"/>
        </a:p>
      </dgm:t>
    </dgm:pt>
    <dgm:pt modelId="{4283544F-2740-4C2B-8281-E7775744B71A}" type="parTrans" cxnId="{0F0F3F80-847A-4F20-900E-716993A5CA5C}">
      <dgm:prSet/>
      <dgm:spPr/>
      <dgm:t>
        <a:bodyPr/>
        <a:lstStyle/>
        <a:p>
          <a:endParaRPr lang="de-DE"/>
        </a:p>
      </dgm:t>
    </dgm:pt>
    <dgm:pt modelId="{BC92B3B1-222A-4323-8AFC-3912B3E11190}" type="sibTrans" cxnId="{0F0F3F80-847A-4F20-900E-716993A5CA5C}">
      <dgm:prSet/>
      <dgm:spPr/>
      <dgm:t>
        <a:bodyPr/>
        <a:lstStyle/>
        <a:p>
          <a:endParaRPr lang="de-DE"/>
        </a:p>
      </dgm:t>
    </dgm:pt>
    <dgm:pt modelId="{22E55FA2-E03B-4845-A103-FF00112A059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w="38100">
          <a:solidFill>
            <a:srgbClr val="C00000"/>
          </a:solidFill>
        </a:ln>
      </dgm:spPr>
      <dgm:t>
        <a:bodyPr/>
        <a:lstStyle/>
        <a:p>
          <a:r>
            <a:rPr lang="en-GB" noProof="0" dirty="0"/>
            <a:t>Infrastructure</a:t>
          </a:r>
          <a:endParaRPr lang="en-US" noProof="0" dirty="0"/>
        </a:p>
      </dgm:t>
    </dgm:pt>
    <dgm:pt modelId="{C1690F85-1C9C-4EEB-9B8A-6B6836A1E7B1}" type="parTrans" cxnId="{AF23E4D7-DF16-4026-BFBB-31489144DD0A}">
      <dgm:prSet/>
      <dgm:spPr/>
      <dgm:t>
        <a:bodyPr/>
        <a:lstStyle/>
        <a:p>
          <a:endParaRPr lang="de-DE"/>
        </a:p>
      </dgm:t>
    </dgm:pt>
    <dgm:pt modelId="{3F9E2329-600E-4BBD-B6A3-BEEE5B1B208A}" type="sibTrans" cxnId="{AF23E4D7-DF16-4026-BFBB-31489144DD0A}">
      <dgm:prSet/>
      <dgm:spPr/>
      <dgm:t>
        <a:bodyPr/>
        <a:lstStyle/>
        <a:p>
          <a:endParaRPr lang="de-DE"/>
        </a:p>
      </dgm:t>
    </dgm:pt>
    <dgm:pt modelId="{9C489251-1E19-4DDD-93AC-3270F40B9886}" type="pres">
      <dgm:prSet presAssocID="{4D8E4916-A0F8-47C3-8FD4-B1AAF5B2EA7D}" presName="Name0" presStyleCnt="0">
        <dgm:presLayoutVars>
          <dgm:dir/>
          <dgm:resizeHandles val="exact"/>
        </dgm:presLayoutVars>
      </dgm:prSet>
      <dgm:spPr/>
    </dgm:pt>
    <dgm:pt modelId="{5828AE07-F7BF-4510-99B1-4FA33C48D65E}" type="pres">
      <dgm:prSet presAssocID="{8398BE95-0DD2-4A8F-9408-25034D034F6B}" presName="node" presStyleLbl="node1" presStyleIdx="0" presStyleCnt="10">
        <dgm:presLayoutVars>
          <dgm:bulletEnabled val="1"/>
        </dgm:presLayoutVars>
      </dgm:prSet>
      <dgm:spPr/>
    </dgm:pt>
    <dgm:pt modelId="{90C2CE2F-4831-48F2-AF4B-4799F967F31F}" type="pres">
      <dgm:prSet presAssocID="{D269A526-ACC6-4A4D-A9F8-4A75B9E5A6CA}" presName="sibTrans" presStyleLbl="sibTrans1D1" presStyleIdx="0" presStyleCnt="9"/>
      <dgm:spPr/>
    </dgm:pt>
    <dgm:pt modelId="{C8D0ECF4-7C51-4D17-ACBC-48116477E737}" type="pres">
      <dgm:prSet presAssocID="{D269A526-ACC6-4A4D-A9F8-4A75B9E5A6CA}" presName="connectorText" presStyleLbl="sibTrans1D1" presStyleIdx="0" presStyleCnt="9"/>
      <dgm:spPr/>
    </dgm:pt>
    <dgm:pt modelId="{D6360C9B-8E92-4470-9AE2-3F721F743660}" type="pres">
      <dgm:prSet presAssocID="{6099C44E-19CB-4F8D-B00E-75ACB9409025}" presName="node" presStyleLbl="node1" presStyleIdx="1" presStyleCnt="10">
        <dgm:presLayoutVars>
          <dgm:bulletEnabled val="1"/>
        </dgm:presLayoutVars>
      </dgm:prSet>
      <dgm:spPr/>
    </dgm:pt>
    <dgm:pt modelId="{A38E755F-DE16-4AD0-B753-3285AB3A2C38}" type="pres">
      <dgm:prSet presAssocID="{21B13E98-C314-42F7-93D1-230FD0719235}" presName="sibTrans" presStyleLbl="sibTrans1D1" presStyleIdx="1" presStyleCnt="9"/>
      <dgm:spPr/>
    </dgm:pt>
    <dgm:pt modelId="{E5D72DFE-9F45-4708-9DAF-1098B5B7546C}" type="pres">
      <dgm:prSet presAssocID="{21B13E98-C314-42F7-93D1-230FD0719235}" presName="connectorText" presStyleLbl="sibTrans1D1" presStyleIdx="1" presStyleCnt="9"/>
      <dgm:spPr/>
    </dgm:pt>
    <dgm:pt modelId="{2F961FB2-7CCD-439A-AE9D-E1CD64D131D6}" type="pres">
      <dgm:prSet presAssocID="{04E156EA-94F6-443E-8E5E-7C558F2CC6DA}" presName="node" presStyleLbl="node1" presStyleIdx="2" presStyleCnt="10">
        <dgm:presLayoutVars>
          <dgm:bulletEnabled val="1"/>
        </dgm:presLayoutVars>
      </dgm:prSet>
      <dgm:spPr/>
    </dgm:pt>
    <dgm:pt modelId="{56AB4695-38F3-4158-ACB9-537FD71FB308}" type="pres">
      <dgm:prSet presAssocID="{42888128-9B70-49FB-BB10-641A3FC4F749}" presName="sibTrans" presStyleLbl="sibTrans1D1" presStyleIdx="2" presStyleCnt="9"/>
      <dgm:spPr/>
    </dgm:pt>
    <dgm:pt modelId="{FF159ED9-5FAD-42A4-B827-95D568EC0538}" type="pres">
      <dgm:prSet presAssocID="{42888128-9B70-49FB-BB10-641A3FC4F749}" presName="connectorText" presStyleLbl="sibTrans1D1" presStyleIdx="2" presStyleCnt="9"/>
      <dgm:spPr/>
    </dgm:pt>
    <dgm:pt modelId="{AD9A144A-2968-4EBC-984B-8D21DB64C968}" type="pres">
      <dgm:prSet presAssocID="{8C25F39D-1EAF-4350-A260-7DD95F3EEF0C}" presName="node" presStyleLbl="node1" presStyleIdx="3" presStyleCnt="10">
        <dgm:presLayoutVars>
          <dgm:bulletEnabled val="1"/>
        </dgm:presLayoutVars>
      </dgm:prSet>
      <dgm:spPr/>
    </dgm:pt>
    <dgm:pt modelId="{7CC86C9A-17E4-4C9B-9925-BA23E3BF2234}" type="pres">
      <dgm:prSet presAssocID="{28DF5FD1-8E81-4473-8AD5-8B401B3D5835}" presName="sibTrans" presStyleLbl="sibTrans1D1" presStyleIdx="3" presStyleCnt="9"/>
      <dgm:spPr/>
    </dgm:pt>
    <dgm:pt modelId="{B52EE0C2-DA31-449D-981C-1C9A247CD66A}" type="pres">
      <dgm:prSet presAssocID="{28DF5FD1-8E81-4473-8AD5-8B401B3D5835}" presName="connectorText" presStyleLbl="sibTrans1D1" presStyleIdx="3" presStyleCnt="9"/>
      <dgm:spPr/>
    </dgm:pt>
    <dgm:pt modelId="{138DD13E-C62D-42B9-9A48-44F0681F48BC}" type="pres">
      <dgm:prSet presAssocID="{B8800E97-E205-4DC6-9738-C007F301C502}" presName="node" presStyleLbl="node1" presStyleIdx="4" presStyleCnt="10">
        <dgm:presLayoutVars>
          <dgm:bulletEnabled val="1"/>
        </dgm:presLayoutVars>
      </dgm:prSet>
      <dgm:spPr/>
    </dgm:pt>
    <dgm:pt modelId="{5DAE0BA4-1131-467B-ABF4-A5243A011547}" type="pres">
      <dgm:prSet presAssocID="{F20D463D-96B8-4030-BED3-AEE21B66922E}" presName="sibTrans" presStyleLbl="sibTrans1D1" presStyleIdx="4" presStyleCnt="9"/>
      <dgm:spPr/>
    </dgm:pt>
    <dgm:pt modelId="{80B2A8D0-8FAE-4FB7-A79C-98BF332822A0}" type="pres">
      <dgm:prSet presAssocID="{F20D463D-96B8-4030-BED3-AEE21B66922E}" presName="connectorText" presStyleLbl="sibTrans1D1" presStyleIdx="4" presStyleCnt="9"/>
      <dgm:spPr/>
    </dgm:pt>
    <dgm:pt modelId="{12CBF256-8EAE-4BCB-BE7B-A92A5FF74F61}" type="pres">
      <dgm:prSet presAssocID="{3E5964B9-D058-4865-9D0C-EC088B8048CF}" presName="node" presStyleLbl="node1" presStyleIdx="5" presStyleCnt="10">
        <dgm:presLayoutVars>
          <dgm:bulletEnabled val="1"/>
        </dgm:presLayoutVars>
      </dgm:prSet>
      <dgm:spPr/>
    </dgm:pt>
    <dgm:pt modelId="{EB8C0754-234D-4C87-846E-5C61C457F005}" type="pres">
      <dgm:prSet presAssocID="{B262F97F-29E4-4C07-9EC9-02FD15727648}" presName="sibTrans" presStyleLbl="sibTrans1D1" presStyleIdx="5" presStyleCnt="9"/>
      <dgm:spPr/>
    </dgm:pt>
    <dgm:pt modelId="{8E9B2CB7-2BF6-490A-8B85-63716E00E1A0}" type="pres">
      <dgm:prSet presAssocID="{B262F97F-29E4-4C07-9EC9-02FD15727648}" presName="connectorText" presStyleLbl="sibTrans1D1" presStyleIdx="5" presStyleCnt="9"/>
      <dgm:spPr/>
    </dgm:pt>
    <dgm:pt modelId="{D1D67E40-239C-4478-BB63-3F277680D80D}" type="pres">
      <dgm:prSet presAssocID="{84A1A2E1-3F2D-40C7-800B-5AFBE6747529}" presName="node" presStyleLbl="node1" presStyleIdx="6" presStyleCnt="10">
        <dgm:presLayoutVars>
          <dgm:bulletEnabled val="1"/>
        </dgm:presLayoutVars>
      </dgm:prSet>
      <dgm:spPr/>
    </dgm:pt>
    <dgm:pt modelId="{EC4FF2E5-7895-4F9A-9C4C-DD65D7A245B8}" type="pres">
      <dgm:prSet presAssocID="{7DB309FE-F271-42C1-942D-235523406918}" presName="sibTrans" presStyleLbl="sibTrans1D1" presStyleIdx="6" presStyleCnt="9"/>
      <dgm:spPr/>
    </dgm:pt>
    <dgm:pt modelId="{910800AE-1868-4596-915B-244D769C7021}" type="pres">
      <dgm:prSet presAssocID="{7DB309FE-F271-42C1-942D-235523406918}" presName="connectorText" presStyleLbl="sibTrans1D1" presStyleIdx="6" presStyleCnt="9"/>
      <dgm:spPr/>
    </dgm:pt>
    <dgm:pt modelId="{8EDC1699-6392-4DF5-8B3D-6121F4DCDBC4}" type="pres">
      <dgm:prSet presAssocID="{4B4DA060-9850-4074-A52F-CC82AE403273}" presName="node" presStyleLbl="node1" presStyleIdx="7" presStyleCnt="10">
        <dgm:presLayoutVars>
          <dgm:bulletEnabled val="1"/>
        </dgm:presLayoutVars>
      </dgm:prSet>
      <dgm:spPr/>
    </dgm:pt>
    <dgm:pt modelId="{67632311-25E6-4AAA-8343-FA0DAA4F20E7}" type="pres">
      <dgm:prSet presAssocID="{8DCF6CCA-AB3C-444C-B105-BBEF3BEAFA27}" presName="sibTrans" presStyleLbl="sibTrans1D1" presStyleIdx="7" presStyleCnt="9"/>
      <dgm:spPr/>
    </dgm:pt>
    <dgm:pt modelId="{6DCF4C87-6BBE-485C-92EF-236D43504BF4}" type="pres">
      <dgm:prSet presAssocID="{8DCF6CCA-AB3C-444C-B105-BBEF3BEAFA27}" presName="connectorText" presStyleLbl="sibTrans1D1" presStyleIdx="7" presStyleCnt="9"/>
      <dgm:spPr/>
    </dgm:pt>
    <dgm:pt modelId="{B294BB5F-811A-4F78-99AD-EDC8E40A3246}" type="pres">
      <dgm:prSet presAssocID="{FB087EB2-3D98-4772-99C9-A2E318DE4BEF}" presName="node" presStyleLbl="node1" presStyleIdx="8" presStyleCnt="10">
        <dgm:presLayoutVars>
          <dgm:bulletEnabled val="1"/>
        </dgm:presLayoutVars>
      </dgm:prSet>
      <dgm:spPr/>
    </dgm:pt>
    <dgm:pt modelId="{61E9C89E-997B-4FCF-B8F7-3E52958666C2}" type="pres">
      <dgm:prSet presAssocID="{BC92B3B1-222A-4323-8AFC-3912B3E11190}" presName="sibTrans" presStyleLbl="sibTrans1D1" presStyleIdx="8" presStyleCnt="9"/>
      <dgm:spPr/>
    </dgm:pt>
    <dgm:pt modelId="{94341FB4-E234-41B6-8408-92032A61D7E0}" type="pres">
      <dgm:prSet presAssocID="{BC92B3B1-222A-4323-8AFC-3912B3E11190}" presName="connectorText" presStyleLbl="sibTrans1D1" presStyleIdx="8" presStyleCnt="9"/>
      <dgm:spPr/>
    </dgm:pt>
    <dgm:pt modelId="{FFB905BE-48CA-4DA8-A496-0047538C7CC1}" type="pres">
      <dgm:prSet presAssocID="{22E55FA2-E03B-4845-A103-FF00112A0591}" presName="node" presStyleLbl="node1" presStyleIdx="9" presStyleCnt="10">
        <dgm:presLayoutVars>
          <dgm:bulletEnabled val="1"/>
        </dgm:presLayoutVars>
      </dgm:prSet>
      <dgm:spPr/>
    </dgm:pt>
  </dgm:ptLst>
  <dgm:cxnLst>
    <dgm:cxn modelId="{79657703-3417-4885-82FC-042E21346084}" type="presOf" srcId="{4B4DA060-9850-4074-A52F-CC82AE403273}" destId="{8EDC1699-6392-4DF5-8B3D-6121F4DCDBC4}" srcOrd="0" destOrd="0" presId="urn:microsoft.com/office/officeart/2005/8/layout/bProcess3"/>
    <dgm:cxn modelId="{A3FA2D0D-F890-4057-8B2B-A2A3A0B26770}" type="presOf" srcId="{21B13E98-C314-42F7-93D1-230FD0719235}" destId="{A38E755F-DE16-4AD0-B753-3285AB3A2C38}" srcOrd="0" destOrd="0" presId="urn:microsoft.com/office/officeart/2005/8/layout/bProcess3"/>
    <dgm:cxn modelId="{B091840D-477B-4B59-98D9-5206F003C0E6}" type="presOf" srcId="{F20D463D-96B8-4030-BED3-AEE21B66922E}" destId="{80B2A8D0-8FAE-4FB7-A79C-98BF332822A0}" srcOrd="1" destOrd="0" presId="urn:microsoft.com/office/officeart/2005/8/layout/bProcess3"/>
    <dgm:cxn modelId="{AE1AEC0D-1BC6-4D53-9AE8-EBFC70B34C6B}" srcId="{4D8E4916-A0F8-47C3-8FD4-B1AAF5B2EA7D}" destId="{8C25F39D-1EAF-4350-A260-7DD95F3EEF0C}" srcOrd="3" destOrd="0" parTransId="{52F2833A-1591-4E54-9E71-052424B0B76C}" sibTransId="{28DF5FD1-8E81-4473-8AD5-8B401B3D5835}"/>
    <dgm:cxn modelId="{00E3F50F-9B3D-4EA9-A1FF-949C5510939C}" type="presOf" srcId="{21B13E98-C314-42F7-93D1-230FD0719235}" destId="{E5D72DFE-9F45-4708-9DAF-1098B5B7546C}" srcOrd="1" destOrd="0" presId="urn:microsoft.com/office/officeart/2005/8/layout/bProcess3"/>
    <dgm:cxn modelId="{E0630815-A710-44B0-BC49-292574A9B3F0}" type="presOf" srcId="{28DF5FD1-8E81-4473-8AD5-8B401B3D5835}" destId="{7CC86C9A-17E4-4C9B-9925-BA23E3BF2234}" srcOrd="0" destOrd="0" presId="urn:microsoft.com/office/officeart/2005/8/layout/bProcess3"/>
    <dgm:cxn modelId="{968F9E2A-499A-4CB8-90A9-392A844258F5}" type="presOf" srcId="{42888128-9B70-49FB-BB10-641A3FC4F749}" destId="{FF159ED9-5FAD-42A4-B827-95D568EC0538}" srcOrd="1" destOrd="0" presId="urn:microsoft.com/office/officeart/2005/8/layout/bProcess3"/>
    <dgm:cxn modelId="{72CA752B-FA76-4483-A4C0-CC820E85D423}" type="presOf" srcId="{8DCF6CCA-AB3C-444C-B105-BBEF3BEAFA27}" destId="{6DCF4C87-6BBE-485C-92EF-236D43504BF4}" srcOrd="1" destOrd="0" presId="urn:microsoft.com/office/officeart/2005/8/layout/bProcess3"/>
    <dgm:cxn modelId="{CF43E234-8AB2-47CD-9B6F-DDEF3F635142}" type="presOf" srcId="{D269A526-ACC6-4A4D-A9F8-4A75B9E5A6CA}" destId="{C8D0ECF4-7C51-4D17-ACBC-48116477E737}" srcOrd="1" destOrd="0" presId="urn:microsoft.com/office/officeart/2005/8/layout/bProcess3"/>
    <dgm:cxn modelId="{0DE3B636-5FFB-4B6B-A5F1-06F3FF5449C8}" type="presOf" srcId="{84A1A2E1-3F2D-40C7-800B-5AFBE6747529}" destId="{D1D67E40-239C-4478-BB63-3F277680D80D}" srcOrd="0" destOrd="0" presId="urn:microsoft.com/office/officeart/2005/8/layout/bProcess3"/>
    <dgm:cxn modelId="{67923739-4622-478D-9B1D-503D446C2EC7}" type="presOf" srcId="{B262F97F-29E4-4C07-9EC9-02FD15727648}" destId="{8E9B2CB7-2BF6-490A-8B85-63716E00E1A0}" srcOrd="1" destOrd="0" presId="urn:microsoft.com/office/officeart/2005/8/layout/bProcess3"/>
    <dgm:cxn modelId="{756EDC3D-F4C9-4531-B6F1-9FA207BFF6FD}" type="presOf" srcId="{42888128-9B70-49FB-BB10-641A3FC4F749}" destId="{56AB4695-38F3-4158-ACB9-537FD71FB308}" srcOrd="0" destOrd="0" presId="urn:microsoft.com/office/officeart/2005/8/layout/bProcess3"/>
    <dgm:cxn modelId="{D499EE3F-E545-4E83-8ED6-987F7755618C}" srcId="{4D8E4916-A0F8-47C3-8FD4-B1AAF5B2EA7D}" destId="{04E156EA-94F6-443E-8E5E-7C558F2CC6DA}" srcOrd="2" destOrd="0" parTransId="{20C2936E-813A-4D1D-BCDB-91E999C80F2F}" sibTransId="{42888128-9B70-49FB-BB10-641A3FC4F749}"/>
    <dgm:cxn modelId="{E87FB360-4C68-4C4B-A930-0FF0C4D03FAC}" type="presOf" srcId="{BC92B3B1-222A-4323-8AFC-3912B3E11190}" destId="{94341FB4-E234-41B6-8408-92032A61D7E0}" srcOrd="1" destOrd="0" presId="urn:microsoft.com/office/officeart/2005/8/layout/bProcess3"/>
    <dgm:cxn modelId="{25FBD364-7C55-4F24-8E34-231A2A1D9D79}" type="presOf" srcId="{28DF5FD1-8E81-4473-8AD5-8B401B3D5835}" destId="{B52EE0C2-DA31-449D-981C-1C9A247CD66A}" srcOrd="1" destOrd="0" presId="urn:microsoft.com/office/officeart/2005/8/layout/bProcess3"/>
    <dgm:cxn modelId="{1AB80445-974F-4FEE-9FC6-7B9A2DD7B466}" type="presOf" srcId="{7DB309FE-F271-42C1-942D-235523406918}" destId="{EC4FF2E5-7895-4F9A-9C4C-DD65D7A245B8}" srcOrd="0" destOrd="0" presId="urn:microsoft.com/office/officeart/2005/8/layout/bProcess3"/>
    <dgm:cxn modelId="{2728A865-746A-4460-B93A-281469B5A16B}" type="presOf" srcId="{3E5964B9-D058-4865-9D0C-EC088B8048CF}" destId="{12CBF256-8EAE-4BCB-BE7B-A92A5FF74F61}" srcOrd="0" destOrd="0" presId="urn:microsoft.com/office/officeart/2005/8/layout/bProcess3"/>
    <dgm:cxn modelId="{4076A74E-FBD6-4258-B2DD-D5159162DB68}" type="presOf" srcId="{04E156EA-94F6-443E-8E5E-7C558F2CC6DA}" destId="{2F961FB2-7CCD-439A-AE9D-E1CD64D131D6}" srcOrd="0" destOrd="0" presId="urn:microsoft.com/office/officeart/2005/8/layout/bProcess3"/>
    <dgm:cxn modelId="{C7923E53-076E-41AF-8D03-6AD9AC111C96}" type="presOf" srcId="{D269A526-ACC6-4A4D-A9F8-4A75B9E5A6CA}" destId="{90C2CE2F-4831-48F2-AF4B-4799F967F31F}" srcOrd="0" destOrd="0" presId="urn:microsoft.com/office/officeart/2005/8/layout/bProcess3"/>
    <dgm:cxn modelId="{50243774-B713-4100-B903-7DA487B85EA3}" type="presOf" srcId="{8C25F39D-1EAF-4350-A260-7DD95F3EEF0C}" destId="{AD9A144A-2968-4EBC-984B-8D21DB64C968}" srcOrd="0" destOrd="0" presId="urn:microsoft.com/office/officeart/2005/8/layout/bProcess3"/>
    <dgm:cxn modelId="{5DBD127A-B909-4D7E-B2D5-1FFDB90CFB3B}" srcId="{4D8E4916-A0F8-47C3-8FD4-B1AAF5B2EA7D}" destId="{84A1A2E1-3F2D-40C7-800B-5AFBE6747529}" srcOrd="6" destOrd="0" parTransId="{92D6A9EC-D11D-4B92-8B14-BF88121725D6}" sibTransId="{7DB309FE-F271-42C1-942D-235523406918}"/>
    <dgm:cxn modelId="{8BEEE47D-0DBA-4E15-AAF3-A810808A8FF2}" type="presOf" srcId="{7DB309FE-F271-42C1-942D-235523406918}" destId="{910800AE-1868-4596-915B-244D769C7021}" srcOrd="1" destOrd="0" presId="urn:microsoft.com/office/officeart/2005/8/layout/bProcess3"/>
    <dgm:cxn modelId="{0F0F3F80-847A-4F20-900E-716993A5CA5C}" srcId="{4D8E4916-A0F8-47C3-8FD4-B1AAF5B2EA7D}" destId="{FB087EB2-3D98-4772-99C9-A2E318DE4BEF}" srcOrd="8" destOrd="0" parTransId="{4283544F-2740-4C2B-8281-E7775744B71A}" sibTransId="{BC92B3B1-222A-4323-8AFC-3912B3E11190}"/>
    <dgm:cxn modelId="{7A0C9C8D-EF0C-40A9-8F62-3F63371C38CB}" srcId="{4D8E4916-A0F8-47C3-8FD4-B1AAF5B2EA7D}" destId="{4B4DA060-9850-4074-A52F-CC82AE403273}" srcOrd="7" destOrd="0" parTransId="{1B65D4F4-1DF0-4415-BB2B-526473058195}" sibTransId="{8DCF6CCA-AB3C-444C-B105-BBEF3BEAFA27}"/>
    <dgm:cxn modelId="{55A5A397-984B-4F57-BE02-AABA77F419E9}" srcId="{4D8E4916-A0F8-47C3-8FD4-B1AAF5B2EA7D}" destId="{3E5964B9-D058-4865-9D0C-EC088B8048CF}" srcOrd="5" destOrd="0" parTransId="{B1D5574B-2AFD-4203-A86C-E1D04D11A859}" sibTransId="{B262F97F-29E4-4C07-9EC9-02FD15727648}"/>
    <dgm:cxn modelId="{88CEB399-C6BA-48F3-9D1D-14D9CD22AE16}" type="presOf" srcId="{4D8E4916-A0F8-47C3-8FD4-B1AAF5B2EA7D}" destId="{9C489251-1E19-4DDD-93AC-3270F40B9886}" srcOrd="0" destOrd="0" presId="urn:microsoft.com/office/officeart/2005/8/layout/bProcess3"/>
    <dgm:cxn modelId="{B06B829B-CAB8-422B-8A81-0889C3AB45FB}" type="presOf" srcId="{22E55FA2-E03B-4845-A103-FF00112A0591}" destId="{FFB905BE-48CA-4DA8-A496-0047538C7CC1}" srcOrd="0" destOrd="0" presId="urn:microsoft.com/office/officeart/2005/8/layout/bProcess3"/>
    <dgm:cxn modelId="{2656B3A1-ED33-4977-8506-9BDF8DE830AC}" srcId="{4D8E4916-A0F8-47C3-8FD4-B1AAF5B2EA7D}" destId="{B8800E97-E205-4DC6-9738-C007F301C502}" srcOrd="4" destOrd="0" parTransId="{6F60E05B-5992-46A4-B6A2-B0F349098348}" sibTransId="{F20D463D-96B8-4030-BED3-AEE21B66922E}"/>
    <dgm:cxn modelId="{28E13EAC-E117-47BF-9D9B-08438B1E8E76}" type="presOf" srcId="{6099C44E-19CB-4F8D-B00E-75ACB9409025}" destId="{D6360C9B-8E92-4470-9AE2-3F721F743660}" srcOrd="0" destOrd="0" presId="urn:microsoft.com/office/officeart/2005/8/layout/bProcess3"/>
    <dgm:cxn modelId="{12F658B0-2039-44C1-B789-CFE972D98156}" type="presOf" srcId="{BC92B3B1-222A-4323-8AFC-3912B3E11190}" destId="{61E9C89E-997B-4FCF-B8F7-3E52958666C2}" srcOrd="0" destOrd="0" presId="urn:microsoft.com/office/officeart/2005/8/layout/bProcess3"/>
    <dgm:cxn modelId="{550C41B2-8B0F-4A88-AC12-558E7D45BF2D}" type="presOf" srcId="{F20D463D-96B8-4030-BED3-AEE21B66922E}" destId="{5DAE0BA4-1131-467B-ABF4-A5243A011547}" srcOrd="0" destOrd="0" presId="urn:microsoft.com/office/officeart/2005/8/layout/bProcess3"/>
    <dgm:cxn modelId="{6835D2B3-19B8-4E96-B8CC-087A6B6DE6FF}" type="presOf" srcId="{B8800E97-E205-4DC6-9738-C007F301C502}" destId="{138DD13E-C62D-42B9-9A48-44F0681F48BC}" srcOrd="0" destOrd="0" presId="urn:microsoft.com/office/officeart/2005/8/layout/bProcess3"/>
    <dgm:cxn modelId="{E0C9F4C2-A01D-4B6F-8F90-F3D4A8B28570}" srcId="{4D8E4916-A0F8-47C3-8FD4-B1AAF5B2EA7D}" destId="{6099C44E-19CB-4F8D-B00E-75ACB9409025}" srcOrd="1" destOrd="0" parTransId="{62749735-37FD-41BE-B3D8-7EC886E9271E}" sibTransId="{21B13E98-C314-42F7-93D1-230FD0719235}"/>
    <dgm:cxn modelId="{1AC221C3-2C8F-4AFE-99B2-F38D2A0D8AF6}" srcId="{4D8E4916-A0F8-47C3-8FD4-B1AAF5B2EA7D}" destId="{8398BE95-0DD2-4A8F-9408-25034D034F6B}" srcOrd="0" destOrd="0" parTransId="{569574BD-DB48-4E61-8510-D49F794A1555}" sibTransId="{D269A526-ACC6-4A4D-A9F8-4A75B9E5A6CA}"/>
    <dgm:cxn modelId="{1CCB04C4-55C4-429E-907F-CF957D4DD30C}" type="presOf" srcId="{B262F97F-29E4-4C07-9EC9-02FD15727648}" destId="{EB8C0754-234D-4C87-846E-5C61C457F005}" srcOrd="0" destOrd="0" presId="urn:microsoft.com/office/officeart/2005/8/layout/bProcess3"/>
    <dgm:cxn modelId="{AF23E4D7-DF16-4026-BFBB-31489144DD0A}" srcId="{4D8E4916-A0F8-47C3-8FD4-B1AAF5B2EA7D}" destId="{22E55FA2-E03B-4845-A103-FF00112A0591}" srcOrd="9" destOrd="0" parTransId="{C1690F85-1C9C-4EEB-9B8A-6B6836A1E7B1}" sibTransId="{3F9E2329-600E-4BBD-B6A3-BEEE5B1B208A}"/>
    <dgm:cxn modelId="{0D64ACD8-F87E-4903-A368-8A2DC02D2D8B}" type="presOf" srcId="{8DCF6CCA-AB3C-444C-B105-BBEF3BEAFA27}" destId="{67632311-25E6-4AAA-8343-FA0DAA4F20E7}" srcOrd="0" destOrd="0" presId="urn:microsoft.com/office/officeart/2005/8/layout/bProcess3"/>
    <dgm:cxn modelId="{C65DFEDB-7CF4-4140-A5EB-73BB4063736E}" type="presOf" srcId="{FB087EB2-3D98-4772-99C9-A2E318DE4BEF}" destId="{B294BB5F-811A-4F78-99AD-EDC8E40A3246}" srcOrd="0" destOrd="0" presId="urn:microsoft.com/office/officeart/2005/8/layout/bProcess3"/>
    <dgm:cxn modelId="{2FEAD0EF-8B82-4365-8662-3192CF4636C0}" type="presOf" srcId="{8398BE95-0DD2-4A8F-9408-25034D034F6B}" destId="{5828AE07-F7BF-4510-99B1-4FA33C48D65E}" srcOrd="0" destOrd="0" presId="urn:microsoft.com/office/officeart/2005/8/layout/bProcess3"/>
    <dgm:cxn modelId="{B1B64D5E-C7B7-42BB-A02F-7C4051FC6DEF}" type="presParOf" srcId="{9C489251-1E19-4DDD-93AC-3270F40B9886}" destId="{5828AE07-F7BF-4510-99B1-4FA33C48D65E}" srcOrd="0" destOrd="0" presId="urn:microsoft.com/office/officeart/2005/8/layout/bProcess3"/>
    <dgm:cxn modelId="{F0E3B43E-FEFE-42AC-BFA1-D91DE925750F}" type="presParOf" srcId="{9C489251-1E19-4DDD-93AC-3270F40B9886}" destId="{90C2CE2F-4831-48F2-AF4B-4799F967F31F}" srcOrd="1" destOrd="0" presId="urn:microsoft.com/office/officeart/2005/8/layout/bProcess3"/>
    <dgm:cxn modelId="{0638B0AB-6B59-4099-B28A-DC87DDE96C87}" type="presParOf" srcId="{90C2CE2F-4831-48F2-AF4B-4799F967F31F}" destId="{C8D0ECF4-7C51-4D17-ACBC-48116477E737}" srcOrd="0" destOrd="0" presId="urn:microsoft.com/office/officeart/2005/8/layout/bProcess3"/>
    <dgm:cxn modelId="{FC33552D-1C73-4B9D-B1D0-560479D2CE87}" type="presParOf" srcId="{9C489251-1E19-4DDD-93AC-3270F40B9886}" destId="{D6360C9B-8E92-4470-9AE2-3F721F743660}" srcOrd="2" destOrd="0" presId="urn:microsoft.com/office/officeart/2005/8/layout/bProcess3"/>
    <dgm:cxn modelId="{3D92ADDE-DF0F-4D16-ADF1-19939353B211}" type="presParOf" srcId="{9C489251-1E19-4DDD-93AC-3270F40B9886}" destId="{A38E755F-DE16-4AD0-B753-3285AB3A2C38}" srcOrd="3" destOrd="0" presId="urn:microsoft.com/office/officeart/2005/8/layout/bProcess3"/>
    <dgm:cxn modelId="{3F430CFA-D61D-4778-9C2D-59C6230260A1}" type="presParOf" srcId="{A38E755F-DE16-4AD0-B753-3285AB3A2C38}" destId="{E5D72DFE-9F45-4708-9DAF-1098B5B7546C}" srcOrd="0" destOrd="0" presId="urn:microsoft.com/office/officeart/2005/8/layout/bProcess3"/>
    <dgm:cxn modelId="{F99D5348-E772-4AFC-87EF-49F2247B229E}" type="presParOf" srcId="{9C489251-1E19-4DDD-93AC-3270F40B9886}" destId="{2F961FB2-7CCD-439A-AE9D-E1CD64D131D6}" srcOrd="4" destOrd="0" presId="urn:microsoft.com/office/officeart/2005/8/layout/bProcess3"/>
    <dgm:cxn modelId="{5F765D8C-0368-497C-9AB8-77AEC96E7A47}" type="presParOf" srcId="{9C489251-1E19-4DDD-93AC-3270F40B9886}" destId="{56AB4695-38F3-4158-ACB9-537FD71FB308}" srcOrd="5" destOrd="0" presId="urn:microsoft.com/office/officeart/2005/8/layout/bProcess3"/>
    <dgm:cxn modelId="{8D264900-F61D-425F-ADF3-E9611917F9BA}" type="presParOf" srcId="{56AB4695-38F3-4158-ACB9-537FD71FB308}" destId="{FF159ED9-5FAD-42A4-B827-95D568EC0538}" srcOrd="0" destOrd="0" presId="urn:microsoft.com/office/officeart/2005/8/layout/bProcess3"/>
    <dgm:cxn modelId="{91C853E0-F1E5-43C6-9853-228B7059871E}" type="presParOf" srcId="{9C489251-1E19-4DDD-93AC-3270F40B9886}" destId="{AD9A144A-2968-4EBC-984B-8D21DB64C968}" srcOrd="6" destOrd="0" presId="urn:microsoft.com/office/officeart/2005/8/layout/bProcess3"/>
    <dgm:cxn modelId="{74D3F2DF-932A-4101-91AE-C6017740818F}" type="presParOf" srcId="{9C489251-1E19-4DDD-93AC-3270F40B9886}" destId="{7CC86C9A-17E4-4C9B-9925-BA23E3BF2234}" srcOrd="7" destOrd="0" presId="urn:microsoft.com/office/officeart/2005/8/layout/bProcess3"/>
    <dgm:cxn modelId="{A1A9E187-897E-4982-A79A-6AEED61ED7F1}" type="presParOf" srcId="{7CC86C9A-17E4-4C9B-9925-BA23E3BF2234}" destId="{B52EE0C2-DA31-449D-981C-1C9A247CD66A}" srcOrd="0" destOrd="0" presId="urn:microsoft.com/office/officeart/2005/8/layout/bProcess3"/>
    <dgm:cxn modelId="{92301CEC-A567-4374-997A-4F4BEFCAEE72}" type="presParOf" srcId="{9C489251-1E19-4DDD-93AC-3270F40B9886}" destId="{138DD13E-C62D-42B9-9A48-44F0681F48BC}" srcOrd="8" destOrd="0" presId="urn:microsoft.com/office/officeart/2005/8/layout/bProcess3"/>
    <dgm:cxn modelId="{BA4FB220-AEBB-4B84-9075-F57C1B72F3E6}" type="presParOf" srcId="{9C489251-1E19-4DDD-93AC-3270F40B9886}" destId="{5DAE0BA4-1131-467B-ABF4-A5243A011547}" srcOrd="9" destOrd="0" presId="urn:microsoft.com/office/officeart/2005/8/layout/bProcess3"/>
    <dgm:cxn modelId="{F35295BB-A6F1-4EFE-B6E1-240DE2D3F1CD}" type="presParOf" srcId="{5DAE0BA4-1131-467B-ABF4-A5243A011547}" destId="{80B2A8D0-8FAE-4FB7-A79C-98BF332822A0}" srcOrd="0" destOrd="0" presId="urn:microsoft.com/office/officeart/2005/8/layout/bProcess3"/>
    <dgm:cxn modelId="{29A585C5-1857-426D-A85E-533ABD7EF0E5}" type="presParOf" srcId="{9C489251-1E19-4DDD-93AC-3270F40B9886}" destId="{12CBF256-8EAE-4BCB-BE7B-A92A5FF74F61}" srcOrd="10" destOrd="0" presId="urn:microsoft.com/office/officeart/2005/8/layout/bProcess3"/>
    <dgm:cxn modelId="{9FF4B860-0B45-47E2-AD5F-6B3F684C4656}" type="presParOf" srcId="{9C489251-1E19-4DDD-93AC-3270F40B9886}" destId="{EB8C0754-234D-4C87-846E-5C61C457F005}" srcOrd="11" destOrd="0" presId="urn:microsoft.com/office/officeart/2005/8/layout/bProcess3"/>
    <dgm:cxn modelId="{B80C2742-778F-45F3-8045-D589B6E75B00}" type="presParOf" srcId="{EB8C0754-234D-4C87-846E-5C61C457F005}" destId="{8E9B2CB7-2BF6-490A-8B85-63716E00E1A0}" srcOrd="0" destOrd="0" presId="urn:microsoft.com/office/officeart/2005/8/layout/bProcess3"/>
    <dgm:cxn modelId="{D92352F5-E739-48F4-B5B9-B6B1FF5A309D}" type="presParOf" srcId="{9C489251-1E19-4DDD-93AC-3270F40B9886}" destId="{D1D67E40-239C-4478-BB63-3F277680D80D}" srcOrd="12" destOrd="0" presId="urn:microsoft.com/office/officeart/2005/8/layout/bProcess3"/>
    <dgm:cxn modelId="{F2306864-74C0-43CB-9EC3-E416D5B34C5C}" type="presParOf" srcId="{9C489251-1E19-4DDD-93AC-3270F40B9886}" destId="{EC4FF2E5-7895-4F9A-9C4C-DD65D7A245B8}" srcOrd="13" destOrd="0" presId="urn:microsoft.com/office/officeart/2005/8/layout/bProcess3"/>
    <dgm:cxn modelId="{C11F2202-9D2D-4216-8D9D-BAB66E35BD93}" type="presParOf" srcId="{EC4FF2E5-7895-4F9A-9C4C-DD65D7A245B8}" destId="{910800AE-1868-4596-915B-244D769C7021}" srcOrd="0" destOrd="0" presId="urn:microsoft.com/office/officeart/2005/8/layout/bProcess3"/>
    <dgm:cxn modelId="{0A865B33-0425-4C7C-8A3F-DE67F20B3EDC}" type="presParOf" srcId="{9C489251-1E19-4DDD-93AC-3270F40B9886}" destId="{8EDC1699-6392-4DF5-8B3D-6121F4DCDBC4}" srcOrd="14" destOrd="0" presId="urn:microsoft.com/office/officeart/2005/8/layout/bProcess3"/>
    <dgm:cxn modelId="{5DF4EEDA-F481-4DC7-B1D5-0730E854368C}" type="presParOf" srcId="{9C489251-1E19-4DDD-93AC-3270F40B9886}" destId="{67632311-25E6-4AAA-8343-FA0DAA4F20E7}" srcOrd="15" destOrd="0" presId="urn:microsoft.com/office/officeart/2005/8/layout/bProcess3"/>
    <dgm:cxn modelId="{C147D7FD-C801-4D68-B3C5-D02398EAAE1E}" type="presParOf" srcId="{67632311-25E6-4AAA-8343-FA0DAA4F20E7}" destId="{6DCF4C87-6BBE-485C-92EF-236D43504BF4}" srcOrd="0" destOrd="0" presId="urn:microsoft.com/office/officeart/2005/8/layout/bProcess3"/>
    <dgm:cxn modelId="{E46DC197-E4C7-4BC6-B659-F65B8497BC7C}" type="presParOf" srcId="{9C489251-1E19-4DDD-93AC-3270F40B9886}" destId="{B294BB5F-811A-4F78-99AD-EDC8E40A3246}" srcOrd="16" destOrd="0" presId="urn:microsoft.com/office/officeart/2005/8/layout/bProcess3"/>
    <dgm:cxn modelId="{57F3039C-A9E3-40FE-AECC-BDB06608C77D}" type="presParOf" srcId="{9C489251-1E19-4DDD-93AC-3270F40B9886}" destId="{61E9C89E-997B-4FCF-B8F7-3E52958666C2}" srcOrd="17" destOrd="0" presId="urn:microsoft.com/office/officeart/2005/8/layout/bProcess3"/>
    <dgm:cxn modelId="{BBBDC415-641A-42DC-9612-067EE6FB720A}" type="presParOf" srcId="{61E9C89E-997B-4FCF-B8F7-3E52958666C2}" destId="{94341FB4-E234-41B6-8408-92032A61D7E0}" srcOrd="0" destOrd="0" presId="urn:microsoft.com/office/officeart/2005/8/layout/bProcess3"/>
    <dgm:cxn modelId="{4F0DF9A3-0923-4695-8FB0-2085C3418668}" type="presParOf" srcId="{9C489251-1E19-4DDD-93AC-3270F40B9886}" destId="{FFB905BE-48CA-4DA8-A496-0047538C7CC1}" srcOrd="1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FBC9D3-3549-4677-987A-7CD251F56AA9}" type="doc">
      <dgm:prSet loTypeId="urn:microsoft.com/office/officeart/2005/8/layout/hLis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de-DE"/>
        </a:p>
      </dgm:t>
    </dgm:pt>
    <dgm:pt modelId="{FB53107C-913B-49CE-8DC3-E86D40594B23}">
      <dgm:prSet phldrT="[Text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DE" dirty="0"/>
            <a:t>RESEARCHERS</a:t>
          </a:r>
        </a:p>
      </dgm:t>
    </dgm:pt>
    <dgm:pt modelId="{C6D6F360-D040-4B42-BE74-A5A5251CB9E7}" type="parTrans" cxnId="{258821ED-59E7-4ABA-A2AD-7E8185DD000F}">
      <dgm:prSet/>
      <dgm:spPr/>
      <dgm:t>
        <a:bodyPr/>
        <a:lstStyle/>
        <a:p>
          <a:endParaRPr lang="de-DE"/>
        </a:p>
      </dgm:t>
    </dgm:pt>
    <dgm:pt modelId="{0F9961AF-83E6-480E-B491-0F5AA83F8145}" type="sibTrans" cxnId="{258821ED-59E7-4ABA-A2AD-7E8185DD000F}">
      <dgm:prSet/>
      <dgm:spPr/>
      <dgm:t>
        <a:bodyPr/>
        <a:lstStyle/>
        <a:p>
          <a:endParaRPr lang="de-DE"/>
        </a:p>
      </dgm:t>
    </dgm:pt>
    <dgm:pt modelId="{5F042D4D-4ABD-4412-B7D6-2DF5A3991464}">
      <dgm:prSet phldrT="[Text]"/>
      <dgm:spPr/>
      <dgm:t>
        <a:bodyPr/>
        <a:lstStyle/>
        <a:p>
          <a:r>
            <a:rPr lang="de-DE" dirty="0" err="1"/>
            <a:t>eScience</a:t>
          </a:r>
          <a:endParaRPr lang="de-DE" dirty="0"/>
        </a:p>
      </dgm:t>
    </dgm:pt>
    <dgm:pt modelId="{7F4C1854-FEFF-42B3-B496-F82DAB2F4A05}" type="parTrans" cxnId="{A908A420-0AEF-4E51-92D4-B4F5BC2C4640}">
      <dgm:prSet/>
      <dgm:spPr/>
      <dgm:t>
        <a:bodyPr/>
        <a:lstStyle/>
        <a:p>
          <a:endParaRPr lang="de-DE"/>
        </a:p>
      </dgm:t>
    </dgm:pt>
    <dgm:pt modelId="{BBDC6843-4800-48BD-B9B8-4CCF8D5F88CD}" type="sibTrans" cxnId="{A908A420-0AEF-4E51-92D4-B4F5BC2C4640}">
      <dgm:prSet/>
      <dgm:spPr/>
      <dgm:t>
        <a:bodyPr/>
        <a:lstStyle/>
        <a:p>
          <a:endParaRPr lang="de-DE"/>
        </a:p>
      </dgm:t>
    </dgm:pt>
    <dgm:pt modelId="{FF966DEB-3956-4944-BA3C-9B0A23B1D4CB}">
      <dgm:prSet phldrT="[Text]"/>
      <dgm:spPr/>
      <dgm:t>
        <a:bodyPr/>
        <a:lstStyle/>
        <a:p>
          <a:r>
            <a:rPr lang="de-DE" dirty="0"/>
            <a:t>HPC</a:t>
          </a:r>
        </a:p>
      </dgm:t>
    </dgm:pt>
    <dgm:pt modelId="{07E2164C-13C1-4804-AF4D-AE47151C8919}" type="parTrans" cxnId="{D4945177-DCE0-49B8-AB0C-ACEAE5DE3997}">
      <dgm:prSet/>
      <dgm:spPr/>
      <dgm:t>
        <a:bodyPr/>
        <a:lstStyle/>
        <a:p>
          <a:endParaRPr lang="de-DE"/>
        </a:p>
      </dgm:t>
    </dgm:pt>
    <dgm:pt modelId="{1AA6456A-C82D-4BF2-BCE2-FA2B5C3483A4}" type="sibTrans" cxnId="{D4945177-DCE0-49B8-AB0C-ACEAE5DE3997}">
      <dgm:prSet/>
      <dgm:spPr/>
      <dgm:t>
        <a:bodyPr/>
        <a:lstStyle/>
        <a:p>
          <a:endParaRPr lang="de-DE"/>
        </a:p>
      </dgm:t>
    </dgm:pt>
    <dgm:pt modelId="{7EAE13A9-7053-4B80-BFF5-32AA7F2B03FE}">
      <dgm:prSet phldrT="[Text]"/>
      <dgm:spPr/>
      <dgm:t>
        <a:bodyPr/>
        <a:lstStyle/>
        <a:p>
          <a:r>
            <a:rPr lang="de-DE" dirty="0"/>
            <a:t>IT</a:t>
          </a:r>
        </a:p>
      </dgm:t>
    </dgm:pt>
    <dgm:pt modelId="{B320A41A-DF02-4EFF-B9B2-FF7C989D1A8B}" type="parTrans" cxnId="{B3BA2DC5-E582-4A1F-90A7-70E35C7443A4}">
      <dgm:prSet/>
      <dgm:spPr/>
      <dgm:t>
        <a:bodyPr/>
        <a:lstStyle/>
        <a:p>
          <a:endParaRPr lang="de-DE"/>
        </a:p>
      </dgm:t>
    </dgm:pt>
    <dgm:pt modelId="{FBC76797-BF23-4A06-B0E9-CE8FE6D9F237}" type="sibTrans" cxnId="{B3BA2DC5-E582-4A1F-90A7-70E35C7443A4}">
      <dgm:prSet/>
      <dgm:spPr/>
      <dgm:t>
        <a:bodyPr/>
        <a:lstStyle/>
        <a:p>
          <a:endParaRPr lang="de-DE"/>
        </a:p>
      </dgm:t>
    </dgm:pt>
    <dgm:pt modelId="{944E536F-06C7-4948-8E7D-56B8DC8A72B7}" type="pres">
      <dgm:prSet presAssocID="{46FBC9D3-3549-4677-987A-7CD251F56AA9}" presName="composite" presStyleCnt="0">
        <dgm:presLayoutVars>
          <dgm:chMax val="1"/>
          <dgm:dir/>
          <dgm:resizeHandles val="exact"/>
        </dgm:presLayoutVars>
      </dgm:prSet>
      <dgm:spPr/>
    </dgm:pt>
    <dgm:pt modelId="{FC0A6F9B-6113-4468-B3FE-53DC2469780B}" type="pres">
      <dgm:prSet presAssocID="{FB53107C-913B-49CE-8DC3-E86D40594B23}" presName="roof" presStyleLbl="dkBgShp" presStyleIdx="0" presStyleCnt="2" custScaleX="66747" custLinFactNeighborX="-25482"/>
      <dgm:spPr/>
    </dgm:pt>
    <dgm:pt modelId="{5BF0971D-B7BB-4616-90B2-572B94A37C48}" type="pres">
      <dgm:prSet presAssocID="{FB53107C-913B-49CE-8DC3-E86D40594B23}" presName="pillars" presStyleCnt="0"/>
      <dgm:spPr/>
    </dgm:pt>
    <dgm:pt modelId="{C3930847-4654-497D-B821-8F68D4C6FA68}" type="pres">
      <dgm:prSet presAssocID="{FB53107C-913B-49CE-8DC3-E86D40594B23}" presName="pillar1" presStyleLbl="node1" presStyleIdx="0" presStyleCnt="3">
        <dgm:presLayoutVars>
          <dgm:bulletEnabled val="1"/>
        </dgm:presLayoutVars>
      </dgm:prSet>
      <dgm:spPr/>
    </dgm:pt>
    <dgm:pt modelId="{D6E3364A-F409-4BAB-B951-BC7965E55B4F}" type="pres">
      <dgm:prSet presAssocID="{FF966DEB-3956-4944-BA3C-9B0A23B1D4CB}" presName="pillarX" presStyleLbl="node1" presStyleIdx="1" presStyleCnt="3">
        <dgm:presLayoutVars>
          <dgm:bulletEnabled val="1"/>
        </dgm:presLayoutVars>
      </dgm:prSet>
      <dgm:spPr/>
    </dgm:pt>
    <dgm:pt modelId="{33357DC4-86C6-4DCE-9B4C-E90BA69E611A}" type="pres">
      <dgm:prSet presAssocID="{7EAE13A9-7053-4B80-BFF5-32AA7F2B03FE}" presName="pillarX" presStyleLbl="node1" presStyleIdx="2" presStyleCnt="3">
        <dgm:presLayoutVars>
          <dgm:bulletEnabled val="1"/>
        </dgm:presLayoutVars>
      </dgm:prSet>
      <dgm:spPr/>
    </dgm:pt>
    <dgm:pt modelId="{C411B166-EA4A-496B-812B-F37D2FB729DB}" type="pres">
      <dgm:prSet presAssocID="{FB53107C-913B-49CE-8DC3-E86D40594B23}" presName="base" presStyleLbl="dkBgShp" presStyleIdx="1" presStyleCnt="2"/>
      <dgm:spPr/>
    </dgm:pt>
  </dgm:ptLst>
  <dgm:cxnLst>
    <dgm:cxn modelId="{A908A420-0AEF-4E51-92D4-B4F5BC2C4640}" srcId="{FB53107C-913B-49CE-8DC3-E86D40594B23}" destId="{5F042D4D-4ABD-4412-B7D6-2DF5A3991464}" srcOrd="0" destOrd="0" parTransId="{7F4C1854-FEFF-42B3-B496-F82DAB2F4A05}" sibTransId="{BBDC6843-4800-48BD-B9B8-4CCF8D5F88CD}"/>
    <dgm:cxn modelId="{6C4B5235-C913-4FF3-AB1E-1624512A6D15}" type="presOf" srcId="{5F042D4D-4ABD-4412-B7D6-2DF5A3991464}" destId="{C3930847-4654-497D-B821-8F68D4C6FA68}" srcOrd="0" destOrd="0" presId="urn:microsoft.com/office/officeart/2005/8/layout/hList3"/>
    <dgm:cxn modelId="{860C9B67-F1DF-42A1-932E-5E071AFBFC7E}" type="presOf" srcId="{FB53107C-913B-49CE-8DC3-E86D40594B23}" destId="{FC0A6F9B-6113-4468-B3FE-53DC2469780B}" srcOrd="0" destOrd="0" presId="urn:microsoft.com/office/officeart/2005/8/layout/hList3"/>
    <dgm:cxn modelId="{19497F71-89E4-4D87-AFC1-320FFDC3A3EE}" type="presOf" srcId="{46FBC9D3-3549-4677-987A-7CD251F56AA9}" destId="{944E536F-06C7-4948-8E7D-56B8DC8A72B7}" srcOrd="0" destOrd="0" presId="urn:microsoft.com/office/officeart/2005/8/layout/hList3"/>
    <dgm:cxn modelId="{D4945177-DCE0-49B8-AB0C-ACEAE5DE3997}" srcId="{FB53107C-913B-49CE-8DC3-E86D40594B23}" destId="{FF966DEB-3956-4944-BA3C-9B0A23B1D4CB}" srcOrd="1" destOrd="0" parTransId="{07E2164C-13C1-4804-AF4D-AE47151C8919}" sibTransId="{1AA6456A-C82D-4BF2-BCE2-FA2B5C3483A4}"/>
    <dgm:cxn modelId="{1C337291-3AB8-44ED-88DA-1DA6A3969F96}" type="presOf" srcId="{FF966DEB-3956-4944-BA3C-9B0A23B1D4CB}" destId="{D6E3364A-F409-4BAB-B951-BC7965E55B4F}" srcOrd="0" destOrd="0" presId="urn:microsoft.com/office/officeart/2005/8/layout/hList3"/>
    <dgm:cxn modelId="{B3BA2DC5-E582-4A1F-90A7-70E35C7443A4}" srcId="{FB53107C-913B-49CE-8DC3-E86D40594B23}" destId="{7EAE13A9-7053-4B80-BFF5-32AA7F2B03FE}" srcOrd="2" destOrd="0" parTransId="{B320A41A-DF02-4EFF-B9B2-FF7C989D1A8B}" sibTransId="{FBC76797-BF23-4A06-B0E9-CE8FE6D9F237}"/>
    <dgm:cxn modelId="{00ECEDD6-976B-49DC-B00C-25847C41CEB8}" type="presOf" srcId="{7EAE13A9-7053-4B80-BFF5-32AA7F2B03FE}" destId="{33357DC4-86C6-4DCE-9B4C-E90BA69E611A}" srcOrd="0" destOrd="0" presId="urn:microsoft.com/office/officeart/2005/8/layout/hList3"/>
    <dgm:cxn modelId="{258821ED-59E7-4ABA-A2AD-7E8185DD000F}" srcId="{46FBC9D3-3549-4677-987A-7CD251F56AA9}" destId="{FB53107C-913B-49CE-8DC3-E86D40594B23}" srcOrd="0" destOrd="0" parTransId="{C6D6F360-D040-4B42-BE74-A5A5251CB9E7}" sibTransId="{0F9961AF-83E6-480E-B491-0F5AA83F8145}"/>
    <dgm:cxn modelId="{5031C3F5-427C-417C-B5C6-600FCEB95CAC}" type="presParOf" srcId="{944E536F-06C7-4948-8E7D-56B8DC8A72B7}" destId="{FC0A6F9B-6113-4468-B3FE-53DC2469780B}" srcOrd="0" destOrd="0" presId="urn:microsoft.com/office/officeart/2005/8/layout/hList3"/>
    <dgm:cxn modelId="{0DA26475-B655-44F1-AD7F-98240CBAB6F0}" type="presParOf" srcId="{944E536F-06C7-4948-8E7D-56B8DC8A72B7}" destId="{5BF0971D-B7BB-4616-90B2-572B94A37C48}" srcOrd="1" destOrd="0" presId="urn:microsoft.com/office/officeart/2005/8/layout/hList3"/>
    <dgm:cxn modelId="{1194D980-9756-436D-9103-DB6A7902A57A}" type="presParOf" srcId="{5BF0971D-B7BB-4616-90B2-572B94A37C48}" destId="{C3930847-4654-497D-B821-8F68D4C6FA68}" srcOrd="0" destOrd="0" presId="urn:microsoft.com/office/officeart/2005/8/layout/hList3"/>
    <dgm:cxn modelId="{9589337F-F8D9-4B28-A72E-33C83ACF4D50}" type="presParOf" srcId="{5BF0971D-B7BB-4616-90B2-572B94A37C48}" destId="{D6E3364A-F409-4BAB-B951-BC7965E55B4F}" srcOrd="1" destOrd="0" presId="urn:microsoft.com/office/officeart/2005/8/layout/hList3"/>
    <dgm:cxn modelId="{BEE35800-18D1-4DB5-A9EE-7D41836F63C4}" type="presParOf" srcId="{5BF0971D-B7BB-4616-90B2-572B94A37C48}" destId="{33357DC4-86C6-4DCE-9B4C-E90BA69E611A}" srcOrd="2" destOrd="0" presId="urn:microsoft.com/office/officeart/2005/8/layout/hList3"/>
    <dgm:cxn modelId="{8767452B-73D2-4CD3-B9F5-F32E9415F120}" type="presParOf" srcId="{944E536F-06C7-4948-8E7D-56B8DC8A72B7}" destId="{C411B166-EA4A-496B-812B-F37D2FB729D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26084B-E25E-45DD-B048-D4B277363F67}">
      <dsp:nvSpPr>
        <dsp:cNvPr id="0" name=""/>
        <dsp:cNvSpPr/>
      </dsp:nvSpPr>
      <dsp:spPr>
        <a:xfrm>
          <a:off x="6587" y="213487"/>
          <a:ext cx="1969047" cy="11814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noProof="0" dirty="0"/>
            <a:t>Idea</a:t>
          </a:r>
        </a:p>
      </dsp:txBody>
      <dsp:txXfrm>
        <a:off x="41190" y="248090"/>
        <a:ext cx="1899841" cy="1112222"/>
      </dsp:txXfrm>
    </dsp:sp>
    <dsp:sp modelId="{BE29703B-0924-4FF9-9DB9-6BCFF62AEB29}">
      <dsp:nvSpPr>
        <dsp:cNvPr id="0" name=""/>
        <dsp:cNvSpPr/>
      </dsp:nvSpPr>
      <dsp:spPr>
        <a:xfrm>
          <a:off x="2172540" y="560040"/>
          <a:ext cx="417438" cy="48832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100" kern="1200"/>
        </a:p>
      </dsp:txBody>
      <dsp:txXfrm>
        <a:off x="2172540" y="657705"/>
        <a:ext cx="292207" cy="292993"/>
      </dsp:txXfrm>
    </dsp:sp>
    <dsp:sp modelId="{146BB820-266E-4B9A-8164-CF3068939533}">
      <dsp:nvSpPr>
        <dsp:cNvPr id="0" name=""/>
        <dsp:cNvSpPr/>
      </dsp:nvSpPr>
      <dsp:spPr>
        <a:xfrm>
          <a:off x="2763255" y="213487"/>
          <a:ext cx="1969047" cy="11814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noProof="0" dirty="0"/>
            <a:t>Collaborate</a:t>
          </a:r>
        </a:p>
      </dsp:txBody>
      <dsp:txXfrm>
        <a:off x="2797858" y="248090"/>
        <a:ext cx="1899841" cy="1112222"/>
      </dsp:txXfrm>
    </dsp:sp>
    <dsp:sp modelId="{A2AD03AC-4D6A-401D-A681-CDD3F44EB783}">
      <dsp:nvSpPr>
        <dsp:cNvPr id="0" name=""/>
        <dsp:cNvSpPr/>
      </dsp:nvSpPr>
      <dsp:spPr>
        <a:xfrm>
          <a:off x="4929207" y="560040"/>
          <a:ext cx="417438" cy="48832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100" kern="1200"/>
        </a:p>
      </dsp:txBody>
      <dsp:txXfrm>
        <a:off x="4929207" y="657705"/>
        <a:ext cx="292207" cy="292993"/>
      </dsp:txXfrm>
    </dsp:sp>
    <dsp:sp modelId="{267676D8-5939-4B62-8629-C9C142C0511A}">
      <dsp:nvSpPr>
        <dsp:cNvPr id="0" name=""/>
        <dsp:cNvSpPr/>
      </dsp:nvSpPr>
      <dsp:spPr>
        <a:xfrm>
          <a:off x="5519922" y="213487"/>
          <a:ext cx="1969047" cy="11814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noProof="0" dirty="0"/>
            <a:t>Publish</a:t>
          </a:r>
        </a:p>
      </dsp:txBody>
      <dsp:txXfrm>
        <a:off x="5554525" y="248090"/>
        <a:ext cx="1899841" cy="11122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C2CE2F-4831-48F2-AF4B-4799F967F31F}">
      <dsp:nvSpPr>
        <dsp:cNvPr id="0" name=""/>
        <dsp:cNvSpPr/>
      </dsp:nvSpPr>
      <dsp:spPr>
        <a:xfrm>
          <a:off x="1270923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1394138" y="496916"/>
        <a:ext cx="14580" cy="2916"/>
      </dsp:txXfrm>
    </dsp:sp>
    <dsp:sp modelId="{5828AE07-F7BF-4510-99B1-4FA33C48D65E}">
      <dsp:nvSpPr>
        <dsp:cNvPr id="0" name=""/>
        <dsp:cNvSpPr/>
      </dsp:nvSpPr>
      <dsp:spPr>
        <a:xfrm>
          <a:off x="4843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noProof="0" dirty="0"/>
            <a:t>Reading</a:t>
          </a:r>
        </a:p>
      </dsp:txBody>
      <dsp:txXfrm>
        <a:off x="4843" y="118010"/>
        <a:ext cx="1267879" cy="760727"/>
      </dsp:txXfrm>
    </dsp:sp>
    <dsp:sp modelId="{A38E755F-DE16-4AD0-B753-3285AB3A2C38}">
      <dsp:nvSpPr>
        <dsp:cNvPr id="0" name=""/>
        <dsp:cNvSpPr/>
      </dsp:nvSpPr>
      <dsp:spPr>
        <a:xfrm>
          <a:off x="2830414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43864"/>
              <a:satOff val="-402"/>
              <a:lumOff val="3469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2953630" y="496916"/>
        <a:ext cx="14580" cy="2916"/>
      </dsp:txXfrm>
    </dsp:sp>
    <dsp:sp modelId="{D6360C9B-8E92-4470-9AE2-3F721F743660}">
      <dsp:nvSpPr>
        <dsp:cNvPr id="0" name=""/>
        <dsp:cNvSpPr/>
      </dsp:nvSpPr>
      <dsp:spPr>
        <a:xfrm>
          <a:off x="1564335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444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444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444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noProof="0" dirty="0"/>
            <a:t>Prototyping</a:t>
          </a:r>
        </a:p>
      </dsp:txBody>
      <dsp:txXfrm>
        <a:off x="1564335" y="118010"/>
        <a:ext cx="1267879" cy="760727"/>
      </dsp:txXfrm>
    </dsp:sp>
    <dsp:sp modelId="{56AB4695-38F3-4158-ACB9-537FD71FB308}">
      <dsp:nvSpPr>
        <dsp:cNvPr id="0" name=""/>
        <dsp:cNvSpPr/>
      </dsp:nvSpPr>
      <dsp:spPr>
        <a:xfrm>
          <a:off x="4389905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87729"/>
              <a:satOff val="-804"/>
              <a:lumOff val="6938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4513121" y="496916"/>
        <a:ext cx="14580" cy="2916"/>
      </dsp:txXfrm>
    </dsp:sp>
    <dsp:sp modelId="{2F961FB2-7CCD-439A-AE9D-E1CD64D131D6}">
      <dsp:nvSpPr>
        <dsp:cNvPr id="0" name=""/>
        <dsp:cNvSpPr/>
      </dsp:nvSpPr>
      <dsp:spPr>
        <a:xfrm>
          <a:off x="3123826" y="118010"/>
          <a:ext cx="1267879" cy="760727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381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noProof="0" dirty="0"/>
            <a:t>Reproduce results of others</a:t>
          </a:r>
        </a:p>
      </dsp:txBody>
      <dsp:txXfrm>
        <a:off x="3123826" y="118010"/>
        <a:ext cx="1267879" cy="760727"/>
      </dsp:txXfrm>
    </dsp:sp>
    <dsp:sp modelId="{7CC86C9A-17E4-4C9B-9925-BA23E3BF2234}">
      <dsp:nvSpPr>
        <dsp:cNvPr id="0" name=""/>
        <dsp:cNvSpPr/>
      </dsp:nvSpPr>
      <dsp:spPr>
        <a:xfrm>
          <a:off x="5949396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131593"/>
              <a:satOff val="-1206"/>
              <a:lumOff val="10408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6072612" y="496916"/>
        <a:ext cx="14580" cy="2916"/>
      </dsp:txXfrm>
    </dsp:sp>
    <dsp:sp modelId="{AD9A144A-2968-4EBC-984B-8D21DB64C968}">
      <dsp:nvSpPr>
        <dsp:cNvPr id="0" name=""/>
        <dsp:cNvSpPr/>
      </dsp:nvSpPr>
      <dsp:spPr>
        <a:xfrm>
          <a:off x="4683317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3333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Share data</a:t>
          </a:r>
          <a:endParaRPr lang="en-US" sz="1300" kern="1200" noProof="0" dirty="0"/>
        </a:p>
      </dsp:txBody>
      <dsp:txXfrm>
        <a:off x="4683317" y="118010"/>
        <a:ext cx="1267879" cy="760727"/>
      </dsp:txXfrm>
    </dsp:sp>
    <dsp:sp modelId="{5DAE0BA4-1131-467B-ABF4-A5243A011547}">
      <dsp:nvSpPr>
        <dsp:cNvPr id="0" name=""/>
        <dsp:cNvSpPr/>
      </dsp:nvSpPr>
      <dsp:spPr>
        <a:xfrm>
          <a:off x="638783" y="876937"/>
          <a:ext cx="6237964" cy="261012"/>
        </a:xfrm>
        <a:custGeom>
          <a:avLst/>
          <a:gdLst/>
          <a:ahLst/>
          <a:cxnLst/>
          <a:rect l="0" t="0" r="0" b="0"/>
          <a:pathLst>
            <a:path>
              <a:moveTo>
                <a:pt x="6237964" y="0"/>
              </a:moveTo>
              <a:lnTo>
                <a:pt x="6237964" y="147606"/>
              </a:lnTo>
              <a:lnTo>
                <a:pt x="0" y="147606"/>
              </a:lnTo>
              <a:lnTo>
                <a:pt x="0" y="261012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175458"/>
              <a:satOff val="-1607"/>
              <a:lumOff val="13877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3601646" y="1005985"/>
        <a:ext cx="312238" cy="2916"/>
      </dsp:txXfrm>
    </dsp:sp>
    <dsp:sp modelId="{138DD13E-C62D-42B9-9A48-44F0681F48BC}">
      <dsp:nvSpPr>
        <dsp:cNvPr id="0" name=""/>
        <dsp:cNvSpPr/>
      </dsp:nvSpPr>
      <dsp:spPr>
        <a:xfrm>
          <a:off x="6242808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7778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7778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7778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Plots</a:t>
          </a:r>
          <a:endParaRPr lang="en-US" sz="1300" kern="1200" noProof="0" dirty="0"/>
        </a:p>
      </dsp:txBody>
      <dsp:txXfrm>
        <a:off x="6242808" y="118010"/>
        <a:ext cx="1267879" cy="760727"/>
      </dsp:txXfrm>
    </dsp:sp>
    <dsp:sp modelId="{EB8C0754-234D-4C87-846E-5C61C457F005}">
      <dsp:nvSpPr>
        <dsp:cNvPr id="0" name=""/>
        <dsp:cNvSpPr/>
      </dsp:nvSpPr>
      <dsp:spPr>
        <a:xfrm>
          <a:off x="1270923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219322"/>
              <a:satOff val="-2009"/>
              <a:lumOff val="17346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1394138" y="1549255"/>
        <a:ext cx="14580" cy="2916"/>
      </dsp:txXfrm>
    </dsp:sp>
    <dsp:sp modelId="{12CBF256-8EAE-4BCB-BE7B-A92A5FF74F61}">
      <dsp:nvSpPr>
        <dsp:cNvPr id="0" name=""/>
        <dsp:cNvSpPr/>
      </dsp:nvSpPr>
      <dsp:spPr>
        <a:xfrm>
          <a:off x="4843" y="117035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2222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2222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2222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Data access</a:t>
          </a:r>
          <a:endParaRPr lang="en-US" sz="1300" kern="1200" noProof="0" dirty="0"/>
        </a:p>
      </dsp:txBody>
      <dsp:txXfrm>
        <a:off x="4843" y="1170350"/>
        <a:ext cx="1267879" cy="760727"/>
      </dsp:txXfrm>
    </dsp:sp>
    <dsp:sp modelId="{EC4FF2E5-7895-4F9A-9C4C-DD65D7A245B8}">
      <dsp:nvSpPr>
        <dsp:cNvPr id="0" name=""/>
        <dsp:cNvSpPr/>
      </dsp:nvSpPr>
      <dsp:spPr>
        <a:xfrm>
          <a:off x="2830414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263186"/>
              <a:satOff val="-2411"/>
              <a:lumOff val="20815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2953630" y="1549255"/>
        <a:ext cx="14580" cy="2916"/>
      </dsp:txXfrm>
    </dsp:sp>
    <dsp:sp modelId="{D1D67E40-239C-4478-BB63-3F277680D80D}">
      <dsp:nvSpPr>
        <dsp:cNvPr id="0" name=""/>
        <dsp:cNvSpPr/>
      </dsp:nvSpPr>
      <dsp:spPr>
        <a:xfrm>
          <a:off x="1564335" y="117035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6667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Develop software</a:t>
          </a:r>
          <a:endParaRPr lang="en-US" sz="1300" kern="1200" noProof="0" dirty="0"/>
        </a:p>
      </dsp:txBody>
      <dsp:txXfrm>
        <a:off x="1564335" y="1170350"/>
        <a:ext cx="1267879" cy="760727"/>
      </dsp:txXfrm>
    </dsp:sp>
    <dsp:sp modelId="{67632311-25E6-4AAA-8343-FA0DAA4F20E7}">
      <dsp:nvSpPr>
        <dsp:cNvPr id="0" name=""/>
        <dsp:cNvSpPr/>
      </dsp:nvSpPr>
      <dsp:spPr>
        <a:xfrm>
          <a:off x="4389905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307051"/>
              <a:satOff val="-2813"/>
              <a:lumOff val="24285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4513121" y="1549255"/>
        <a:ext cx="14580" cy="2916"/>
      </dsp:txXfrm>
    </dsp:sp>
    <dsp:sp modelId="{8EDC1699-6392-4DF5-8B3D-6121F4DCDBC4}">
      <dsp:nvSpPr>
        <dsp:cNvPr id="0" name=""/>
        <dsp:cNvSpPr/>
      </dsp:nvSpPr>
      <dsp:spPr>
        <a:xfrm>
          <a:off x="3123826" y="117035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1111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31111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1111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Funding</a:t>
          </a:r>
          <a:endParaRPr lang="en-US" sz="1300" kern="1200" noProof="0" dirty="0"/>
        </a:p>
      </dsp:txBody>
      <dsp:txXfrm>
        <a:off x="3123826" y="1170350"/>
        <a:ext cx="1267879" cy="760727"/>
      </dsp:txXfrm>
    </dsp:sp>
    <dsp:sp modelId="{61E9C89E-997B-4FCF-B8F7-3E52958666C2}">
      <dsp:nvSpPr>
        <dsp:cNvPr id="0" name=""/>
        <dsp:cNvSpPr/>
      </dsp:nvSpPr>
      <dsp:spPr>
        <a:xfrm>
          <a:off x="5949396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350915"/>
              <a:satOff val="-3215"/>
              <a:lumOff val="27754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6072612" y="1549255"/>
        <a:ext cx="14580" cy="2916"/>
      </dsp:txXfrm>
    </dsp:sp>
    <dsp:sp modelId="{B294BB5F-811A-4F78-99AD-EDC8E40A3246}">
      <dsp:nvSpPr>
        <dsp:cNvPr id="0" name=""/>
        <dsp:cNvSpPr/>
      </dsp:nvSpPr>
      <dsp:spPr>
        <a:xfrm>
          <a:off x="4683317" y="1170350"/>
          <a:ext cx="1267879" cy="760727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381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Hardware</a:t>
          </a:r>
          <a:endParaRPr lang="en-US" sz="1300" kern="1200" noProof="0" dirty="0"/>
        </a:p>
      </dsp:txBody>
      <dsp:txXfrm>
        <a:off x="4683317" y="1170350"/>
        <a:ext cx="1267879" cy="760727"/>
      </dsp:txXfrm>
    </dsp:sp>
    <dsp:sp modelId="{FFB905BE-48CA-4DA8-A496-0047538C7CC1}">
      <dsp:nvSpPr>
        <dsp:cNvPr id="0" name=""/>
        <dsp:cNvSpPr/>
      </dsp:nvSpPr>
      <dsp:spPr>
        <a:xfrm>
          <a:off x="6242808" y="1170350"/>
          <a:ext cx="1267879" cy="760727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381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Infrastructure</a:t>
          </a:r>
          <a:endParaRPr lang="en-US" sz="1300" kern="1200" noProof="0" dirty="0"/>
        </a:p>
      </dsp:txBody>
      <dsp:txXfrm>
        <a:off x="6242808" y="1170350"/>
        <a:ext cx="1267879" cy="7607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A6F9B-6113-4468-B3FE-53DC2469780B}">
      <dsp:nvSpPr>
        <dsp:cNvPr id="0" name=""/>
        <dsp:cNvSpPr/>
      </dsp:nvSpPr>
      <dsp:spPr>
        <a:xfrm>
          <a:off x="0" y="0"/>
          <a:ext cx="7018847" cy="1305401"/>
        </a:xfrm>
        <a:prstGeom prst="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6000" kern="1200" dirty="0"/>
            <a:t>RESEARCHERS</a:t>
          </a:r>
        </a:p>
      </dsp:txBody>
      <dsp:txXfrm>
        <a:off x="0" y="0"/>
        <a:ext cx="7018847" cy="1305401"/>
      </dsp:txXfrm>
    </dsp:sp>
    <dsp:sp modelId="{C3930847-4654-497D-B821-8F68D4C6FA68}">
      <dsp:nvSpPr>
        <dsp:cNvPr id="0" name=""/>
        <dsp:cNvSpPr/>
      </dsp:nvSpPr>
      <dsp:spPr>
        <a:xfrm>
          <a:off x="5134" y="1305401"/>
          <a:ext cx="3501776" cy="274134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6500" kern="1200" dirty="0" err="1"/>
            <a:t>eScience</a:t>
          </a:r>
          <a:endParaRPr lang="de-DE" sz="6500" kern="1200" dirty="0"/>
        </a:p>
      </dsp:txBody>
      <dsp:txXfrm>
        <a:off x="5134" y="1305401"/>
        <a:ext cx="3501776" cy="2741342"/>
      </dsp:txXfrm>
    </dsp:sp>
    <dsp:sp modelId="{D6E3364A-F409-4BAB-B951-BC7965E55B4F}">
      <dsp:nvSpPr>
        <dsp:cNvPr id="0" name=""/>
        <dsp:cNvSpPr/>
      </dsp:nvSpPr>
      <dsp:spPr>
        <a:xfrm>
          <a:off x="3506911" y="1305401"/>
          <a:ext cx="3501776" cy="2741342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6500" kern="1200" dirty="0"/>
            <a:t>HPC</a:t>
          </a:r>
        </a:p>
      </dsp:txBody>
      <dsp:txXfrm>
        <a:off x="3506911" y="1305401"/>
        <a:ext cx="3501776" cy="2741342"/>
      </dsp:txXfrm>
    </dsp:sp>
    <dsp:sp modelId="{33357DC4-86C6-4DCE-9B4C-E90BA69E611A}">
      <dsp:nvSpPr>
        <dsp:cNvPr id="0" name=""/>
        <dsp:cNvSpPr/>
      </dsp:nvSpPr>
      <dsp:spPr>
        <a:xfrm>
          <a:off x="7008688" y="1305401"/>
          <a:ext cx="3501776" cy="2741342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6500" kern="1200" dirty="0"/>
            <a:t>IT</a:t>
          </a:r>
        </a:p>
      </dsp:txBody>
      <dsp:txXfrm>
        <a:off x="7008688" y="1305401"/>
        <a:ext cx="3501776" cy="2741342"/>
      </dsp:txXfrm>
    </dsp:sp>
    <dsp:sp modelId="{C411B166-EA4A-496B-812B-F37D2FB729DB}">
      <dsp:nvSpPr>
        <dsp:cNvPr id="0" name=""/>
        <dsp:cNvSpPr/>
      </dsp:nvSpPr>
      <dsp:spPr>
        <a:xfrm>
          <a:off x="0" y="4046744"/>
          <a:ext cx="10515600" cy="304593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BE675-72EB-4FBE-B8D0-8FB8500B44DD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6E4D8-A4B2-46EC-9901-68EB1655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22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8D8AEB-8545-4A45-9FC4-C794F7108B71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941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8D8AEB-8545-4A45-9FC4-C794F7108B71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9848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8D8AEB-8545-4A45-9FC4-C794F7108B71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454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8D8AEB-8545-4A45-9FC4-C794F7108B71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1960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158546-0F0F-431D-91AB-E513DF655370}" type="slidenum">
              <a:rPr lang="de-DE" smtClean="0"/>
              <a:pPr>
                <a:defRPr/>
              </a:pPr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2598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92DCC-BEDF-47EE-B6EF-0112C3647D78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fik 2">
            <a:extLst>
              <a:ext uri="{FF2B5EF4-FFF2-40B4-BE49-F238E27FC236}">
                <a16:creationId xmlns:a16="http://schemas.microsoft.com/office/drawing/2014/main" id="{CD82AA75-658B-45E0-AF5B-3E04D8D063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617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3DE7D-B243-4FDA-AE1B-FB997148907D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460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00378-5568-4498-B6D5-04075AC24EA5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18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-Inhalt Text (2-spaltig) hell,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>
            <a:extLst>
              <a:ext uri="{FF2B5EF4-FFF2-40B4-BE49-F238E27FC236}">
                <a16:creationId xmlns:a16="http://schemas.microsoft.com/office/drawing/2014/main" id="{EC8A4167-5A7D-7545-80FF-BF4A37667F1B}"/>
              </a:ext>
            </a:extLst>
          </p:cNvPr>
          <p:cNvSpPr txBox="1"/>
          <p:nvPr userDrawn="1"/>
        </p:nvSpPr>
        <p:spPr>
          <a:xfrm>
            <a:off x="0" y="6567232"/>
            <a:ext cx="483592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71F95F4-0856-2D4E-9C43-CD305C264FE4}" type="slidenum">
              <a:rPr lang="de-DE" sz="1067">
                <a:solidFill>
                  <a:schemeClr val="bg1"/>
                </a:solidFill>
                <a:latin typeface="+mn-lt"/>
              </a:rPr>
              <a:pPr algn="r"/>
              <a:t>‹#›</a:t>
            </a:fld>
            <a:endParaRPr lang="de-DE" sz="1067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ußzeilenplatzhalter 1">
            <a:extLst>
              <a:ext uri="{FF2B5EF4-FFF2-40B4-BE49-F238E27FC236}">
                <a16:creationId xmlns:a16="http://schemas.microsoft.com/office/drawing/2014/main" id="{426CF5D2-3B56-FF41-BDF0-44DD91718B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183" y="6567231"/>
            <a:ext cx="4113824" cy="29301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sz="1067"/>
              <a:t>EXCOSM-2025</a:t>
            </a:r>
            <a:endParaRPr lang="de-DE" sz="1067" dirty="0"/>
          </a:p>
        </p:txBody>
      </p:sp>
      <p:sp>
        <p:nvSpPr>
          <p:cNvPr id="17" name="Textplatzhalter 5">
            <a:extLst>
              <a:ext uri="{FF2B5EF4-FFF2-40B4-BE49-F238E27FC236}">
                <a16:creationId xmlns:a16="http://schemas.microsoft.com/office/drawing/2014/main" id="{0C569150-8553-F140-AA6C-697D6A3443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2185" y="936209"/>
            <a:ext cx="10967633" cy="373847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(Unit Light) 15pt</a:t>
            </a:r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47B7E26A-135B-4641-9A4D-318A9A56D9E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184" y="1440840"/>
            <a:ext cx="5362525" cy="4731360"/>
          </a:xfrm>
          <a:prstGeom prst="rect">
            <a:avLst/>
          </a:prstGeom>
        </p:spPr>
        <p:txBody>
          <a:bodyPr lIns="0" tIns="0" rIns="0" bIns="0"/>
          <a:lstStyle>
            <a:lvl1pPr marL="249594" indent="-249210">
              <a:lnSpc>
                <a:spcPct val="114000"/>
              </a:lnSpc>
              <a:spcBef>
                <a:spcPts val="0"/>
              </a:spcBef>
              <a:spcAft>
                <a:spcPts val="867"/>
              </a:spcAft>
              <a:buFont typeface="Arial" panose="020B0604020202020204" pitchFamily="34" charset="0"/>
              <a:buChar char="•"/>
              <a:defRPr sz="1731">
                <a:solidFill>
                  <a:schemeClr val="tx1"/>
                </a:solidFill>
              </a:defRPr>
            </a:lvl1pPr>
            <a:lvl2pPr marL="573183" indent="-299051">
              <a:lnSpc>
                <a:spcPct val="114000"/>
              </a:lnSpc>
              <a:spcBef>
                <a:spcPts val="0"/>
              </a:spcBef>
              <a:spcAft>
                <a:spcPts val="867"/>
              </a:spcAft>
              <a:defRPr sz="1731">
                <a:solidFill>
                  <a:schemeClr val="tx1"/>
                </a:solidFill>
              </a:defRPr>
            </a:lvl2pPr>
            <a:lvl3pPr marL="834852" indent="-249210">
              <a:lnSpc>
                <a:spcPct val="114000"/>
              </a:lnSpc>
              <a:spcBef>
                <a:spcPts val="0"/>
              </a:spcBef>
              <a:spcAft>
                <a:spcPts val="867"/>
              </a:spcAft>
              <a:defRPr sz="1731">
                <a:solidFill>
                  <a:schemeClr val="tx1"/>
                </a:solidFill>
              </a:defRPr>
            </a:lvl3pPr>
            <a:lvl4pPr marL="1183746" indent="-299051">
              <a:lnSpc>
                <a:spcPct val="114000"/>
              </a:lnSpc>
              <a:spcBef>
                <a:spcPts val="0"/>
              </a:spcBef>
              <a:spcAft>
                <a:spcPts val="867"/>
              </a:spcAft>
              <a:defRPr sz="1731">
                <a:solidFill>
                  <a:schemeClr val="tx1"/>
                </a:solidFill>
              </a:defRPr>
            </a:lvl4pPr>
          </a:lstStyle>
          <a:p>
            <a:pPr lvl="0"/>
            <a:r>
              <a:rPr lang="de-DE" dirty="0"/>
              <a:t>Text erste Ebene (Unit Light) 13pt</a:t>
            </a:r>
          </a:p>
          <a:p>
            <a:pPr lvl="1"/>
            <a:r>
              <a:rPr lang="de-DE" dirty="0"/>
              <a:t>Text zweite Ebene (Unit Light) 13pt</a:t>
            </a:r>
          </a:p>
          <a:p>
            <a:pPr lvl="2"/>
            <a:r>
              <a:rPr lang="de-DE" dirty="0"/>
              <a:t>Text dritte Ebene (Unit Light) 13pt</a:t>
            </a:r>
          </a:p>
          <a:p>
            <a:pPr lvl="3"/>
            <a:r>
              <a:rPr lang="de-DE" dirty="0"/>
              <a:t>Text vierte Ebene (Unit Light) 13pt</a:t>
            </a:r>
          </a:p>
        </p:txBody>
      </p:sp>
      <p:sp>
        <p:nvSpPr>
          <p:cNvPr id="18" name="Textplatzhalter 3">
            <a:extLst>
              <a:ext uri="{FF2B5EF4-FFF2-40B4-BE49-F238E27FC236}">
                <a16:creationId xmlns:a16="http://schemas.microsoft.com/office/drawing/2014/main" id="{397F3652-7E80-FB42-8042-4F2E382418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20744" y="1440555"/>
            <a:ext cx="5362525" cy="4731360"/>
          </a:xfrm>
          <a:prstGeom prst="rect">
            <a:avLst/>
          </a:prstGeom>
        </p:spPr>
        <p:txBody>
          <a:bodyPr lIns="0" tIns="0" rIns="0" bIns="0"/>
          <a:lstStyle>
            <a:lvl1pPr marL="249594" indent="-249210">
              <a:lnSpc>
                <a:spcPct val="114000"/>
              </a:lnSpc>
              <a:spcBef>
                <a:spcPts val="0"/>
              </a:spcBef>
              <a:spcAft>
                <a:spcPts val="867"/>
              </a:spcAft>
              <a:buFont typeface="Arial" panose="020B0604020202020204" pitchFamily="34" charset="0"/>
              <a:buChar char="•"/>
              <a:defRPr sz="1731">
                <a:solidFill>
                  <a:schemeClr val="tx1"/>
                </a:solidFill>
              </a:defRPr>
            </a:lvl1pPr>
            <a:lvl2pPr marL="573183" indent="-299051">
              <a:lnSpc>
                <a:spcPct val="114000"/>
              </a:lnSpc>
              <a:spcBef>
                <a:spcPts val="0"/>
              </a:spcBef>
              <a:spcAft>
                <a:spcPts val="867"/>
              </a:spcAft>
              <a:defRPr sz="1731">
                <a:solidFill>
                  <a:schemeClr val="tx1"/>
                </a:solidFill>
              </a:defRPr>
            </a:lvl2pPr>
            <a:lvl3pPr marL="834852" indent="-249210">
              <a:lnSpc>
                <a:spcPct val="114000"/>
              </a:lnSpc>
              <a:spcBef>
                <a:spcPts val="0"/>
              </a:spcBef>
              <a:spcAft>
                <a:spcPts val="867"/>
              </a:spcAft>
              <a:defRPr sz="1731">
                <a:solidFill>
                  <a:schemeClr val="tx1"/>
                </a:solidFill>
              </a:defRPr>
            </a:lvl3pPr>
            <a:lvl4pPr marL="1183746" indent="-299051">
              <a:lnSpc>
                <a:spcPct val="114000"/>
              </a:lnSpc>
              <a:spcBef>
                <a:spcPts val="0"/>
              </a:spcBef>
              <a:spcAft>
                <a:spcPts val="867"/>
              </a:spcAft>
              <a:defRPr sz="1731">
                <a:solidFill>
                  <a:schemeClr val="tx1"/>
                </a:solidFill>
              </a:defRPr>
            </a:lvl4pPr>
          </a:lstStyle>
          <a:p>
            <a:pPr lvl="0"/>
            <a:r>
              <a:rPr lang="de-DE" dirty="0"/>
              <a:t>Text erste Ebene (Unit Light) 13pt</a:t>
            </a:r>
          </a:p>
          <a:p>
            <a:pPr lvl="1"/>
            <a:r>
              <a:rPr lang="de-DE" dirty="0"/>
              <a:t>Text zweite Ebene (Unit Light) 13pt</a:t>
            </a:r>
          </a:p>
          <a:p>
            <a:pPr lvl="2"/>
            <a:r>
              <a:rPr lang="de-DE" dirty="0"/>
              <a:t>Text dritte Ebene (Unit Light) 13pt</a:t>
            </a:r>
          </a:p>
          <a:p>
            <a:pPr lvl="3"/>
            <a:r>
              <a:rPr lang="de-DE" dirty="0"/>
              <a:t>Text vierte Ebene (Unit Light) 13pt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2033303-888E-744B-83A3-FB7F6E843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Headline (Unit Medium) 18pt</a:t>
            </a:r>
          </a:p>
        </p:txBody>
      </p:sp>
      <p:pic>
        <p:nvPicPr>
          <p:cNvPr id="8" name="Grafik 2">
            <a:extLst>
              <a:ext uri="{FF2B5EF4-FFF2-40B4-BE49-F238E27FC236}">
                <a16:creationId xmlns:a16="http://schemas.microsoft.com/office/drawing/2014/main" id="{DE386772-4639-4E76-B0EB-FF1D31E359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67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19">
          <p15:clr>
            <a:srgbClr val="FBAE40"/>
          </p15:clr>
        </p15:guide>
        <p15:guide id="2" orient="horz" pos="678">
          <p15:clr>
            <a:srgbClr val="FBAE40"/>
          </p15:clr>
        </p15:guide>
        <p15:guide id="3" orient="horz" pos="291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5A698-388D-45C9-9252-A3625B70CE07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fik 2">
            <a:extLst>
              <a:ext uri="{FF2B5EF4-FFF2-40B4-BE49-F238E27FC236}">
                <a16:creationId xmlns:a16="http://schemas.microsoft.com/office/drawing/2014/main" id="{8B5F64B4-0E02-4398-BE2B-4C4B496BBE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00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8284-55BA-45CC-9540-49C80B9A4BCD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fik 2">
            <a:extLst>
              <a:ext uri="{FF2B5EF4-FFF2-40B4-BE49-F238E27FC236}">
                <a16:creationId xmlns:a16="http://schemas.microsoft.com/office/drawing/2014/main" id="{FA6B2354-192B-433A-AD6E-1ACDFBF9DF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8F232-9EA1-4817-B2D7-028B7F5D6066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fik 2">
            <a:extLst>
              <a:ext uri="{FF2B5EF4-FFF2-40B4-BE49-F238E27FC236}">
                <a16:creationId xmlns:a16="http://schemas.microsoft.com/office/drawing/2014/main" id="{2B1D11D9-6AFD-4910-9909-82D1A7D96E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954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D1158-C5F8-49E5-BB8A-94CD12A6C7CB}" type="datetime1">
              <a:rPr lang="en-US" smtClean="0"/>
              <a:t>3/19/2025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Grafik 2">
            <a:extLst>
              <a:ext uri="{FF2B5EF4-FFF2-40B4-BE49-F238E27FC236}">
                <a16:creationId xmlns:a16="http://schemas.microsoft.com/office/drawing/2014/main" id="{B0850505-7741-44CC-AF64-E47D7185F1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830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7C8C-D30C-4436-A52A-13EA4FA9B4D4}" type="datetime1">
              <a:rPr lang="en-US" smtClean="0"/>
              <a:t>3/19/2025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fik 2">
            <a:extLst>
              <a:ext uri="{FF2B5EF4-FFF2-40B4-BE49-F238E27FC236}">
                <a16:creationId xmlns:a16="http://schemas.microsoft.com/office/drawing/2014/main" id="{E613CE32-5D35-49E5-8D5B-689E9B5CC2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44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088A2-962F-4A46-9E7C-0106CAD73A09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Grafik 2">
            <a:extLst>
              <a:ext uri="{FF2B5EF4-FFF2-40B4-BE49-F238E27FC236}">
                <a16:creationId xmlns:a16="http://schemas.microsoft.com/office/drawing/2014/main" id="{8B9478C7-A174-4BB9-9C24-248AB316B8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36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173D-56C5-43EB-8CE4-144288A211CA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fik 2">
            <a:extLst>
              <a:ext uri="{FF2B5EF4-FFF2-40B4-BE49-F238E27FC236}">
                <a16:creationId xmlns:a16="http://schemas.microsoft.com/office/drawing/2014/main" id="{FF852DBA-23FA-4966-9A13-97FC5577EB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481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EDE9-CDA8-4692-BEA6-2F997230788F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fik 2">
            <a:extLst>
              <a:ext uri="{FF2B5EF4-FFF2-40B4-BE49-F238E27FC236}">
                <a16:creationId xmlns:a16="http://schemas.microsoft.com/office/drawing/2014/main" id="{D091FC57-D41D-44DD-968A-F2C47269BA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013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9FA1F-28EC-4BD2-9B9F-5589AEDF8FFE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EXCOSM-2025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D3E9E-2D1C-415E-8465-9BE2F9715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641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0.pn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hyperlink" Target="http://www.nfdi.de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HPC at AIP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Dr </a:t>
            </a:r>
            <a:r>
              <a:rPr lang="en-GB" dirty="0" err="1"/>
              <a:t>A.Khalatyan</a:t>
            </a:r>
            <a:endParaRPr lang="en-GB" dirty="0"/>
          </a:p>
          <a:p>
            <a:r>
              <a:rPr lang="en-US" dirty="0"/>
              <a:t>AIP,</a:t>
            </a:r>
            <a:r>
              <a:rPr lang="en-GB" dirty="0"/>
              <a:t>2024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153A33-A72A-4CF3-BDA0-A6C430B8D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285476-3D21-4969-8AB4-A0BA85F66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978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HW upgrade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825625"/>
            <a:ext cx="4857925" cy="4351338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The surgery went ok </a:t>
            </a:r>
            <a:r>
              <a:rPr lang="en-DE" dirty="0">
                <a:sym typeface="Wingdings" panose="05000000000000000000" pitchFamily="2" charset="2"/>
              </a:rPr>
              <a:t></a:t>
            </a:r>
            <a:r>
              <a:rPr lang="en-GB" dirty="0">
                <a:sym typeface="Wingdings" panose="05000000000000000000" pitchFamily="2" charset="2"/>
              </a:rPr>
              <a:t> </a:t>
            </a:r>
            <a:endParaRPr lang="en-GB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927" y="365125"/>
            <a:ext cx="4841146" cy="6454861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5770927" y="5807631"/>
            <a:ext cx="484114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96cores, 1.5TB RAM 2x GPUs with 2x GPU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D327D2-F7AD-405A-8EA9-89C05493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C0E8A8-EA16-487D-9094-58DE8C8AC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275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HPC at AIP:</a:t>
            </a:r>
            <a:br>
              <a:rPr lang="en-GB" dirty="0"/>
            </a:br>
            <a:r>
              <a:rPr lang="en-US" dirty="0"/>
              <a:t>What we've achieved and what's on the horizon</a:t>
            </a:r>
            <a:r>
              <a:rPr lang="en-DE" dirty="0"/>
              <a:t>…</a:t>
            </a:r>
            <a:endParaRPr lang="en-US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463" y="1887291"/>
            <a:ext cx="6782337" cy="39703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9" name="Textfeld 8"/>
          <p:cNvSpPr txBox="1"/>
          <p:nvPr/>
        </p:nvSpPr>
        <p:spPr>
          <a:xfrm>
            <a:off x="461639" y="1887291"/>
            <a:ext cx="4039340" cy="4801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Old Leibniz is turned 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We have installed the New </a:t>
            </a:r>
            <a:r>
              <a:rPr lang="en-GB" b="1" dirty="0"/>
              <a:t>20</a:t>
            </a:r>
            <a:r>
              <a:rPr lang="en-GB" dirty="0"/>
              <a:t> nodes: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thanks to the Oliver's and Rainer's successful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benchmarks are started to test the stability of the cluster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HW: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CPU: Intel Xeon Platinum </a:t>
            </a:r>
            <a:r>
              <a:rPr lang="en-GB" b="1" dirty="0"/>
              <a:t>8452Y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Cores/node: </a:t>
            </a:r>
            <a:r>
              <a:rPr lang="en-GB" b="1" dirty="0"/>
              <a:t>72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RAM/node: </a:t>
            </a:r>
            <a:r>
              <a:rPr lang="en-GB" b="1" dirty="0"/>
              <a:t>512</a:t>
            </a:r>
            <a:r>
              <a:rPr lang="en-GB" dirty="0"/>
              <a:t>GB, DDR5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Release dates: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="1" dirty="0"/>
              <a:t>2024 Jan-early Feb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Job queue availability: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to ALL AIP co-workers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optimal number of queues: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 A subject of ongoing discussion and exploration.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143" y="4379354"/>
            <a:ext cx="228632" cy="247685"/>
          </a:xfrm>
          <a:prstGeom prst="rect">
            <a:avLst/>
          </a:prstGeom>
        </p:spPr>
      </p:pic>
      <p:cxnSp>
        <p:nvCxnSpPr>
          <p:cNvPr id="12" name="Gerade Verbindung mit Pfeil 11"/>
          <p:cNvCxnSpPr>
            <a:endCxn id="13" idx="0"/>
          </p:cNvCxnSpPr>
          <p:nvPr/>
        </p:nvCxnSpPr>
        <p:spPr>
          <a:xfrm>
            <a:off x="6915705" y="4048217"/>
            <a:ext cx="1133247" cy="1865725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5131294" y="5913942"/>
            <a:ext cx="583531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A huge Jump due to the Fabrication Process: </a:t>
            </a:r>
            <a:r>
              <a:rPr lang="en-US" dirty="0"/>
              <a:t>14nm vs 10nm: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22A7DC-8455-413E-AF52-29FD7DAE7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95BE05-7CD3-45A2-AD3D-12FC62280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3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Green computing strategy</a:t>
            </a:r>
            <a:endParaRPr lang="en-US" dirty="0"/>
          </a:p>
        </p:txBody>
      </p:sp>
      <p:pic>
        <p:nvPicPr>
          <p:cNvPr id="4" name="Picture 11">
            <a:extLst>
              <a:ext uri="{FF2B5EF4-FFF2-40B4-BE49-F238E27FC236}">
                <a16:creationId xmlns:a16="http://schemas.microsoft.com/office/drawing/2014/main" id="{DCE79A28-7E8F-5245-BFCA-C0E71EBB81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" b="1158"/>
          <a:stretch/>
        </p:blipFill>
        <p:spPr>
          <a:xfrm>
            <a:off x="7121554" y="1462420"/>
            <a:ext cx="4465132" cy="177937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588" y="3261051"/>
            <a:ext cx="5953196" cy="332426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28" y="3271680"/>
            <a:ext cx="5870812" cy="3324265"/>
          </a:xfrm>
          <a:prstGeom prst="rect">
            <a:avLst/>
          </a:prstGeom>
        </p:spPr>
      </p:pic>
      <p:sp>
        <p:nvSpPr>
          <p:cNvPr id="11" name="Freihandform 10"/>
          <p:cNvSpPr/>
          <p:nvPr/>
        </p:nvSpPr>
        <p:spPr>
          <a:xfrm>
            <a:off x="735479" y="3444373"/>
            <a:ext cx="5051214" cy="1571347"/>
          </a:xfrm>
          <a:custGeom>
            <a:avLst/>
            <a:gdLst>
              <a:gd name="connsiteX0" fmla="*/ 0 w 6748670"/>
              <a:gd name="connsiteY0" fmla="*/ 0 h 2057400"/>
              <a:gd name="connsiteX1" fmla="*/ 1709531 w 6748670"/>
              <a:gd name="connsiteY1" fmla="*/ 616226 h 2057400"/>
              <a:gd name="connsiteX2" fmla="*/ 3369365 w 6748670"/>
              <a:gd name="connsiteY2" fmla="*/ 993913 h 2057400"/>
              <a:gd name="connsiteX3" fmla="*/ 5068957 w 6748670"/>
              <a:gd name="connsiteY3" fmla="*/ 1451113 h 2057400"/>
              <a:gd name="connsiteX4" fmla="*/ 6748670 w 6748670"/>
              <a:gd name="connsiteY4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48670" h="2057400">
                <a:moveTo>
                  <a:pt x="0" y="0"/>
                </a:moveTo>
                <a:cubicBezTo>
                  <a:pt x="573985" y="225287"/>
                  <a:pt x="1147970" y="450574"/>
                  <a:pt x="1709531" y="616226"/>
                </a:cubicBezTo>
                <a:cubicBezTo>
                  <a:pt x="2271092" y="781878"/>
                  <a:pt x="2809461" y="854765"/>
                  <a:pt x="3369365" y="993913"/>
                </a:cubicBezTo>
                <a:cubicBezTo>
                  <a:pt x="3929269" y="1133061"/>
                  <a:pt x="4505740" y="1273865"/>
                  <a:pt x="5068957" y="1451113"/>
                </a:cubicBezTo>
                <a:cubicBezTo>
                  <a:pt x="5632174" y="1628361"/>
                  <a:pt x="6190422" y="1842880"/>
                  <a:pt x="6748670" y="2057400"/>
                </a:cubicBezTo>
              </a:path>
            </a:pathLst>
          </a:custGeom>
          <a:noFill/>
          <a:ln w="76200">
            <a:solidFill>
              <a:srgbClr val="00B05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ihandform 11"/>
          <p:cNvSpPr/>
          <p:nvPr/>
        </p:nvSpPr>
        <p:spPr>
          <a:xfrm flipV="1">
            <a:off x="6523540" y="3559782"/>
            <a:ext cx="5131293" cy="2405848"/>
          </a:xfrm>
          <a:custGeom>
            <a:avLst/>
            <a:gdLst>
              <a:gd name="connsiteX0" fmla="*/ 0 w 6748670"/>
              <a:gd name="connsiteY0" fmla="*/ 0 h 2057400"/>
              <a:gd name="connsiteX1" fmla="*/ 1709531 w 6748670"/>
              <a:gd name="connsiteY1" fmla="*/ 616226 h 2057400"/>
              <a:gd name="connsiteX2" fmla="*/ 3369365 w 6748670"/>
              <a:gd name="connsiteY2" fmla="*/ 993913 h 2057400"/>
              <a:gd name="connsiteX3" fmla="*/ 5068957 w 6748670"/>
              <a:gd name="connsiteY3" fmla="*/ 1451113 h 2057400"/>
              <a:gd name="connsiteX4" fmla="*/ 6748670 w 6748670"/>
              <a:gd name="connsiteY4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48670" h="2057400">
                <a:moveTo>
                  <a:pt x="0" y="0"/>
                </a:moveTo>
                <a:cubicBezTo>
                  <a:pt x="573985" y="225287"/>
                  <a:pt x="1147970" y="450574"/>
                  <a:pt x="1709531" y="616226"/>
                </a:cubicBezTo>
                <a:cubicBezTo>
                  <a:pt x="2271092" y="781878"/>
                  <a:pt x="2809461" y="854765"/>
                  <a:pt x="3369365" y="993913"/>
                </a:cubicBezTo>
                <a:cubicBezTo>
                  <a:pt x="3929269" y="1133061"/>
                  <a:pt x="4505740" y="1273865"/>
                  <a:pt x="5068957" y="1451113"/>
                </a:cubicBezTo>
                <a:cubicBezTo>
                  <a:pt x="5632174" y="1628361"/>
                  <a:pt x="6190422" y="1842880"/>
                  <a:pt x="6748670" y="2057400"/>
                </a:cubicBezTo>
              </a:path>
            </a:pathLst>
          </a:custGeom>
          <a:noFill/>
          <a:ln w="76200">
            <a:solidFill>
              <a:srgbClr val="00B05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feld 14"/>
          <p:cNvSpPr txBox="1"/>
          <p:nvPr/>
        </p:nvSpPr>
        <p:spPr>
          <a:xfrm>
            <a:off x="469783" y="1819907"/>
            <a:ext cx="60537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 try to keeping the power consumption same as possible over the years, but increasing the clusters performance.</a:t>
            </a:r>
          </a:p>
          <a:p>
            <a:r>
              <a:rPr lang="en-GB" dirty="0"/>
              <a:t>We should renew clusters/hardware  &lt;5-7y to be “green”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180F59-0886-40A1-A5EB-D8378649B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832061-0835-4750-888F-3AF6BAEA3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826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74053" y="2378483"/>
            <a:ext cx="6191774" cy="1325563"/>
          </a:xfrm>
        </p:spPr>
        <p:txBody>
          <a:bodyPr/>
          <a:lstStyle/>
          <a:p>
            <a:r>
              <a:rPr lang="en-GB" dirty="0"/>
              <a:t>Monitoring is important!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710376-7A4F-427B-B92D-0FF86371F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0A34CB-8B17-4644-AD13-BE18278B6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93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84BE7178-80F3-5049-AFA1-B4C7C3DAF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Cluster Monitoring (</a:t>
            </a:r>
            <a:r>
              <a:rPr lang="de-DE" dirty="0" err="1"/>
              <a:t>Grafana</a:t>
            </a:r>
            <a:r>
              <a:rPr lang="de-DE" dirty="0"/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811185-EE9A-B049-B3A6-7A5ECAB327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14" y="1356864"/>
            <a:ext cx="5290639" cy="24995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A9EB23-290A-7244-93B8-06008BE88B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839" y="1356864"/>
            <a:ext cx="5707842" cy="24995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C46CDE0-8D66-3246-87F6-4F27959DB4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14" y="3934414"/>
            <a:ext cx="5290639" cy="24859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36100B3-8BFA-3A46-BBF2-D229369ED7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6"/>
          <a:stretch/>
        </p:blipFill>
        <p:spPr>
          <a:xfrm>
            <a:off x="6128839" y="3926744"/>
            <a:ext cx="5707842" cy="249364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FD0A1C3-53E8-47DC-B341-8F50038710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z="1067"/>
              <a:t>EXCOSM-2025</a:t>
            </a:r>
            <a:endParaRPr lang="de-DE" sz="1067" dirty="0"/>
          </a:p>
        </p:txBody>
      </p:sp>
    </p:spTree>
    <p:extLst>
      <p:ext uri="{BB962C8B-B14F-4D97-AF65-F5344CB8AC3E}">
        <p14:creationId xmlns:p14="http://schemas.microsoft.com/office/powerpoint/2010/main" val="3640097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eScience-Sli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113906"/>
            <a:ext cx="10515600" cy="71172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55833" y="494435"/>
            <a:ext cx="6481762" cy="684213"/>
          </a:xfrm>
        </p:spPr>
        <p:txBody>
          <a:bodyPr>
            <a:noAutofit/>
          </a:bodyPr>
          <a:lstStyle/>
          <a:p>
            <a:r>
              <a:rPr lang="en-US" sz="3200" dirty="0"/>
              <a:t>Newton 21: Now is stopped(04.2022)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81950" y="6356352"/>
            <a:ext cx="2057400" cy="365125"/>
          </a:xfrm>
        </p:spPr>
        <p:txBody>
          <a:bodyPr/>
          <a:lstStyle/>
          <a:p>
            <a:pPr>
              <a:defRPr/>
            </a:pPr>
            <a:fld id="{67CE837B-3AFE-4A2A-A92B-1EFF91721727}" type="slidenum">
              <a:rPr lang="de-DE" smtClean="0"/>
              <a:pPr>
                <a:defRPr/>
              </a:pPr>
              <a:t>15</a:t>
            </a:fld>
            <a:endParaRPr lang="de-DE" dirty="0"/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07CD164E-FAD2-DE41-87B7-FB8DDA643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425" y="5428556"/>
            <a:ext cx="2238375" cy="900741"/>
          </a:xfrm>
          <a:prstGeom prst="rect">
            <a:avLst/>
          </a:prstGeom>
        </p:spPr>
      </p:pic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838200" y="1895910"/>
            <a:ext cx="3914461" cy="2902673"/>
          </a:xfrm>
          <a:prstGeom prst="rect">
            <a:avLst/>
          </a:prstGeom>
        </p:spPr>
      </p:pic>
      <p:pic>
        <p:nvPicPr>
          <p:cNvPr id="1026" name="Picture 2" descr="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476" y="1932303"/>
            <a:ext cx="2829886" cy="282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7981950" y="3273148"/>
            <a:ext cx="95891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sz="4000" dirty="0"/>
              <a:t>&lt;70</a:t>
            </a:r>
            <a:endParaRPr lang="en-US" sz="4000" dirty="0"/>
          </a:p>
        </p:txBody>
      </p:sp>
      <p:cxnSp>
        <p:nvCxnSpPr>
          <p:cNvPr id="11" name="Gerade Verbindung mit Pfeil 10"/>
          <p:cNvCxnSpPr>
            <a:endCxn id="8" idx="1"/>
          </p:cNvCxnSpPr>
          <p:nvPr/>
        </p:nvCxnSpPr>
        <p:spPr>
          <a:xfrm>
            <a:off x="6686026" y="3481431"/>
            <a:ext cx="1295924" cy="14566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28BC12-5DD4-4D17-849E-263F9AAC3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1432439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Monitoring stack</a:t>
            </a:r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013" y="2497816"/>
            <a:ext cx="2429214" cy="743054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4710" y="2024094"/>
            <a:ext cx="2633662" cy="1204182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6874710" y="4092559"/>
            <a:ext cx="2574090" cy="584612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GB" b="1" dirty="0"/>
              <a:t>nrpe_exporter</a:t>
            </a:r>
          </a:p>
          <a:p>
            <a:pPr algn="just"/>
            <a:r>
              <a:rPr lang="en-GB" b="1" dirty="0"/>
              <a:t>node_exporter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2076450" y="3240870"/>
            <a:ext cx="2209800" cy="36933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/>
              <a:t>promtail</a:t>
            </a:r>
            <a:endParaRPr lang="en-US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2076450" y="4200199"/>
            <a:ext cx="2209800" cy="369332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/>
              <a:t>pometheus</a:t>
            </a:r>
            <a:endParaRPr lang="en-US" b="1" dirty="0"/>
          </a:p>
        </p:txBody>
      </p:sp>
      <p:sp>
        <p:nvSpPr>
          <p:cNvPr id="12" name="Rechteck 11"/>
          <p:cNvSpPr/>
          <p:nvPr/>
        </p:nvSpPr>
        <p:spPr>
          <a:xfrm>
            <a:off x="6874710" y="3232666"/>
            <a:ext cx="2574090" cy="36933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GB" b="1" dirty="0"/>
              <a:t>rsyslogd</a:t>
            </a:r>
          </a:p>
        </p:txBody>
      </p:sp>
      <p:cxnSp>
        <p:nvCxnSpPr>
          <p:cNvPr id="14" name="Gerade Verbindung mit Pfeil 13"/>
          <p:cNvCxnSpPr>
            <a:stCxn id="12" idx="1"/>
            <a:endCxn id="10" idx="3"/>
          </p:cNvCxnSpPr>
          <p:nvPr/>
        </p:nvCxnSpPr>
        <p:spPr>
          <a:xfrm flipH="1">
            <a:off x="4286250" y="3417332"/>
            <a:ext cx="2588460" cy="8204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9" idx="1"/>
            <a:endCxn id="11" idx="3"/>
          </p:cNvCxnSpPr>
          <p:nvPr/>
        </p:nvCxnSpPr>
        <p:spPr>
          <a:xfrm flipH="1">
            <a:off x="4286250" y="4384865"/>
            <a:ext cx="2588460" cy="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8" name="Picture 4" descr="Grafana for Monitoring Time Series Analytics | InfluxDat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095" y="2321354"/>
            <a:ext cx="4572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30" name="Picture 6" descr="The Prometheus Conformance Program – AYESCO NIGERI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879" y="2321354"/>
            <a:ext cx="448996" cy="448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4" name="Rechteck 23"/>
          <p:cNvSpPr/>
          <p:nvPr/>
        </p:nvSpPr>
        <p:spPr>
          <a:xfrm>
            <a:off x="2076450" y="3699677"/>
            <a:ext cx="2209800" cy="36933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GB" b="1" dirty="0"/>
              <a:t>rsyslogd</a:t>
            </a:r>
          </a:p>
        </p:txBody>
      </p:sp>
      <p:cxnSp>
        <p:nvCxnSpPr>
          <p:cNvPr id="23" name="Gewinkelter Verbinder 22"/>
          <p:cNvCxnSpPr>
            <a:stCxn id="12" idx="1"/>
            <a:endCxn id="24" idx="3"/>
          </p:cNvCxnSpPr>
          <p:nvPr/>
        </p:nvCxnSpPr>
        <p:spPr>
          <a:xfrm rot="10800000" flipV="1">
            <a:off x="4286250" y="3417332"/>
            <a:ext cx="2588460" cy="467011"/>
          </a:xfrm>
          <a:prstGeom prst="bentConnector3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36" name="Picture 12" descr="Nagios - The Industry Standard In IT Infrastructure Monitori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337" y="2321354"/>
            <a:ext cx="662748" cy="448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7" name="Rechteck 26"/>
          <p:cNvSpPr/>
          <p:nvPr/>
        </p:nvSpPr>
        <p:spPr>
          <a:xfrm>
            <a:off x="2054256" y="1762983"/>
            <a:ext cx="2575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http://141.33.4.194:3000</a:t>
            </a:r>
          </a:p>
        </p:txBody>
      </p:sp>
      <p:sp>
        <p:nvSpPr>
          <p:cNvPr id="28" name="Rechteck 27"/>
          <p:cNvSpPr/>
          <p:nvPr/>
        </p:nvSpPr>
        <p:spPr>
          <a:xfrm>
            <a:off x="4505665" y="3078310"/>
            <a:ext cx="17267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http://192.168.101.7:3100</a:t>
            </a:r>
          </a:p>
        </p:txBody>
      </p:sp>
      <p:sp>
        <p:nvSpPr>
          <p:cNvPr id="29" name="Rechteck 28"/>
          <p:cNvSpPr/>
          <p:nvPr/>
        </p:nvSpPr>
        <p:spPr>
          <a:xfrm>
            <a:off x="4505665" y="4111341"/>
            <a:ext cx="17267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http://192.168.101.7:9090</a:t>
            </a:r>
          </a:p>
        </p:txBody>
      </p:sp>
      <p:pic>
        <p:nvPicPr>
          <p:cNvPr id="30" name="Grafik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6451" y="4953000"/>
            <a:ext cx="2861772" cy="1470413"/>
          </a:xfrm>
          <a:prstGeom prst="rect">
            <a:avLst/>
          </a:prstGeom>
        </p:spPr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47101" y="4952999"/>
            <a:ext cx="2800834" cy="1470413"/>
          </a:xfrm>
          <a:prstGeom prst="rect">
            <a:avLst/>
          </a:prstGeom>
        </p:spPr>
      </p:pic>
      <p:pic>
        <p:nvPicPr>
          <p:cNvPr id="1038" name="Picture 14" descr="GitHub - mattermost/mattermost-server: Open source Slack-alternative in  Golang and React - Mattermos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679" y="5410200"/>
            <a:ext cx="1371599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Pfeil nach rechts 31"/>
          <p:cNvSpPr/>
          <p:nvPr/>
        </p:nvSpPr>
        <p:spPr>
          <a:xfrm>
            <a:off x="7756814" y="5486400"/>
            <a:ext cx="1310987" cy="5334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ALERTS</a:t>
            </a:r>
            <a:endParaRPr lang="en-US" dirty="0"/>
          </a:p>
        </p:txBody>
      </p:sp>
      <p:sp>
        <p:nvSpPr>
          <p:cNvPr id="25" name="Rechteck 24"/>
          <p:cNvSpPr/>
          <p:nvPr/>
        </p:nvSpPr>
        <p:spPr>
          <a:xfrm>
            <a:off x="2820793" y="2820444"/>
            <a:ext cx="71365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/>
              <a:t>ipmi1</a:t>
            </a:r>
          </a:p>
        </p:txBody>
      </p:sp>
      <p:sp>
        <p:nvSpPr>
          <p:cNvPr id="26" name="Rechteck 25"/>
          <p:cNvSpPr/>
          <p:nvPr/>
        </p:nvSpPr>
        <p:spPr>
          <a:xfrm>
            <a:off x="7871963" y="6054080"/>
            <a:ext cx="1080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b="1" dirty="0"/>
              <a:t>TODO</a:t>
            </a:r>
            <a:endParaRPr lang="en-US" b="1" dirty="0"/>
          </a:p>
        </p:txBody>
      </p:sp>
      <p:sp>
        <p:nvSpPr>
          <p:cNvPr id="33" name="Rechteck 32"/>
          <p:cNvSpPr/>
          <p:nvPr/>
        </p:nvSpPr>
        <p:spPr>
          <a:xfrm>
            <a:off x="9222133" y="5797068"/>
            <a:ext cx="1080688" cy="2462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1000" b="1" dirty="0"/>
              <a:t>Channel: Cluster</a:t>
            </a:r>
            <a:endParaRPr lang="en-US" sz="1000" b="1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5480" y="1812869"/>
            <a:ext cx="3921192" cy="322533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72493" y="1690688"/>
            <a:ext cx="5375785" cy="4276193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45003-5E1D-461E-B37F-6129CA763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16454-9331-4ABB-8CF0-EBCA7B7AF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23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fik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5688" y="4800600"/>
            <a:ext cx="2633662" cy="1204182"/>
          </a:xfrm>
          <a:prstGeom prst="rect">
            <a:avLst/>
          </a:prstGeom>
        </p:spPr>
      </p:pic>
      <p:pic>
        <p:nvPicPr>
          <p:cNvPr id="33" name="Grafik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4948" y="3865104"/>
            <a:ext cx="2633662" cy="120418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S3 storage at AIP: </a:t>
            </a:r>
            <a:r>
              <a:rPr lang="en-GB" dirty="0" err="1"/>
              <a:t>MinIO</a:t>
            </a:r>
            <a:r>
              <a:rPr lang="en-GB" dirty="0"/>
              <a:t> network</a:t>
            </a:r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5402691"/>
            <a:ext cx="2429214" cy="743054"/>
          </a:xfrm>
          <a:prstGeom prst="rect">
            <a:avLst/>
          </a:prstGeom>
        </p:spPr>
      </p:pic>
      <p:pic>
        <p:nvPicPr>
          <p:cNvPr id="25" name="Grafik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5688" y="2929608"/>
            <a:ext cx="2633662" cy="120418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4948" y="1994112"/>
            <a:ext cx="2633662" cy="1204182"/>
          </a:xfrm>
          <a:prstGeom prst="rect">
            <a:avLst/>
          </a:prstGeom>
        </p:spPr>
      </p:pic>
      <p:sp>
        <p:nvSpPr>
          <p:cNvPr id="36" name="Rechteck 35"/>
          <p:cNvSpPr/>
          <p:nvPr/>
        </p:nvSpPr>
        <p:spPr>
          <a:xfrm>
            <a:off x="8153401" y="2500011"/>
            <a:ext cx="113987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/>
              <a:t>araid060</a:t>
            </a:r>
          </a:p>
        </p:txBody>
      </p:sp>
      <p:sp>
        <p:nvSpPr>
          <p:cNvPr id="12" name="Rechteck 11"/>
          <p:cNvSpPr/>
          <p:nvPr/>
        </p:nvSpPr>
        <p:spPr>
          <a:xfrm>
            <a:off x="8153401" y="3518984"/>
            <a:ext cx="113987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/>
              <a:t>araid061</a:t>
            </a:r>
          </a:p>
        </p:txBody>
      </p:sp>
      <p:sp>
        <p:nvSpPr>
          <p:cNvPr id="13" name="Rechteck 12"/>
          <p:cNvSpPr/>
          <p:nvPr/>
        </p:nvSpPr>
        <p:spPr>
          <a:xfrm>
            <a:off x="8151840" y="4416872"/>
            <a:ext cx="113987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/>
              <a:t>araid063</a:t>
            </a:r>
          </a:p>
        </p:txBody>
      </p:sp>
      <p:sp>
        <p:nvSpPr>
          <p:cNvPr id="14" name="Rechteck 13"/>
          <p:cNvSpPr/>
          <p:nvPr/>
        </p:nvSpPr>
        <p:spPr>
          <a:xfrm>
            <a:off x="8151840" y="5352368"/>
            <a:ext cx="113987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/>
              <a:t>araid064</a:t>
            </a:r>
          </a:p>
        </p:txBody>
      </p:sp>
      <p:sp>
        <p:nvSpPr>
          <p:cNvPr id="3" name="Rechteck 2"/>
          <p:cNvSpPr/>
          <p:nvPr/>
        </p:nvSpPr>
        <p:spPr>
          <a:xfrm>
            <a:off x="1752600" y="3429000"/>
            <a:ext cx="2209800" cy="4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https://s3.data.aip.de</a:t>
            </a:r>
            <a:endParaRPr lang="en-US" dirty="0"/>
          </a:p>
        </p:txBody>
      </p:sp>
      <p:cxnSp>
        <p:nvCxnSpPr>
          <p:cNvPr id="5" name="Gewinkelter Verbinder 4"/>
          <p:cNvCxnSpPr>
            <a:stCxn id="3" idx="2"/>
            <a:endCxn id="7" idx="0"/>
          </p:cNvCxnSpPr>
          <p:nvPr/>
        </p:nvCxnSpPr>
        <p:spPr>
          <a:xfrm rot="16200000" flipH="1">
            <a:off x="2562661" y="4159944"/>
            <a:ext cx="1537587" cy="947907"/>
          </a:xfrm>
          <a:prstGeom prst="bentConnector3">
            <a:avLst/>
          </a:prstGeom>
          <a:ln w="5715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Wolke 5"/>
          <p:cNvSpPr/>
          <p:nvPr/>
        </p:nvSpPr>
        <p:spPr>
          <a:xfrm>
            <a:off x="3128654" y="1427340"/>
            <a:ext cx="1143000" cy="671211"/>
          </a:xfrm>
          <a:prstGeom prst="clou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WEB</a:t>
            </a:r>
            <a:endParaRPr lang="en-US" dirty="0"/>
          </a:p>
        </p:txBody>
      </p:sp>
      <p:sp>
        <p:nvSpPr>
          <p:cNvPr id="10" name="Textfeld 9"/>
          <p:cNvSpPr txBox="1"/>
          <p:nvPr/>
        </p:nvSpPr>
        <p:spPr>
          <a:xfrm>
            <a:off x="2926235" y="5003297"/>
            <a:ext cx="81624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10Gbit</a:t>
            </a:r>
            <a:endParaRPr lang="en-US" dirty="0"/>
          </a:p>
        </p:txBody>
      </p:sp>
      <p:cxnSp>
        <p:nvCxnSpPr>
          <p:cNvPr id="21" name="Gewinkelter Verbinder 20"/>
          <p:cNvCxnSpPr>
            <a:stCxn id="7" idx="3"/>
            <a:endCxn id="25" idx="1"/>
          </p:cNvCxnSpPr>
          <p:nvPr/>
        </p:nvCxnSpPr>
        <p:spPr>
          <a:xfrm flipV="1">
            <a:off x="5020014" y="3531700"/>
            <a:ext cx="2385674" cy="2242519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Gewinkelter Verbinder 27"/>
          <p:cNvCxnSpPr>
            <a:stCxn id="7" idx="3"/>
            <a:endCxn id="8" idx="1"/>
          </p:cNvCxnSpPr>
          <p:nvPr/>
        </p:nvCxnSpPr>
        <p:spPr>
          <a:xfrm flipV="1">
            <a:off x="5020014" y="2596204"/>
            <a:ext cx="2384934" cy="3178015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Gewinkelter Verbinder 28"/>
          <p:cNvCxnSpPr>
            <a:stCxn id="7" idx="3"/>
            <a:endCxn id="33" idx="1"/>
          </p:cNvCxnSpPr>
          <p:nvPr/>
        </p:nvCxnSpPr>
        <p:spPr>
          <a:xfrm flipV="1">
            <a:off x="5020014" y="4467196"/>
            <a:ext cx="2384934" cy="1307023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Gewinkelter Verbinder 30"/>
          <p:cNvCxnSpPr>
            <a:stCxn id="7" idx="3"/>
            <a:endCxn id="26" idx="1"/>
          </p:cNvCxnSpPr>
          <p:nvPr/>
        </p:nvCxnSpPr>
        <p:spPr>
          <a:xfrm flipV="1">
            <a:off x="5020014" y="5402692"/>
            <a:ext cx="2385674" cy="371527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7" name="Textfeld 36"/>
          <p:cNvSpPr txBox="1"/>
          <p:nvPr/>
        </p:nvSpPr>
        <p:spPr>
          <a:xfrm>
            <a:off x="5113955" y="5335502"/>
            <a:ext cx="367408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IB</a:t>
            </a:r>
            <a:endParaRPr lang="en-US" dirty="0"/>
          </a:p>
        </p:txBody>
      </p:sp>
      <p:cxnSp>
        <p:nvCxnSpPr>
          <p:cNvPr id="38" name="Gewinkelter Verbinder 37"/>
          <p:cNvCxnSpPr>
            <a:stCxn id="3" idx="0"/>
            <a:endCxn id="6" idx="1"/>
          </p:cNvCxnSpPr>
          <p:nvPr/>
        </p:nvCxnSpPr>
        <p:spPr>
          <a:xfrm rot="5400000" flipH="1" flipV="1">
            <a:off x="2613246" y="2342091"/>
            <a:ext cx="1331165" cy="842654"/>
          </a:xfrm>
          <a:prstGeom prst="bentConnector3">
            <a:avLst>
              <a:gd name="adj1" fmla="val 50000"/>
            </a:avLst>
          </a:prstGeom>
          <a:ln w="5715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Textfeld 40"/>
          <p:cNvSpPr txBox="1"/>
          <p:nvPr/>
        </p:nvSpPr>
        <p:spPr>
          <a:xfrm>
            <a:off x="4313455" y="4732314"/>
            <a:ext cx="69923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1Gbit</a:t>
            </a:r>
            <a:endParaRPr lang="en-US" dirty="0"/>
          </a:p>
        </p:txBody>
      </p:sp>
      <p:sp>
        <p:nvSpPr>
          <p:cNvPr id="42" name="Textfeld 41"/>
          <p:cNvSpPr txBox="1"/>
          <p:nvPr/>
        </p:nvSpPr>
        <p:spPr>
          <a:xfrm>
            <a:off x="3290012" y="5736096"/>
            <a:ext cx="107433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C1701.cls</a:t>
            </a:r>
            <a:endParaRPr lang="en-US" dirty="0"/>
          </a:p>
        </p:txBody>
      </p:sp>
      <p:cxnSp>
        <p:nvCxnSpPr>
          <p:cNvPr id="43" name="Gewinkelter Verbinder 42"/>
          <p:cNvCxnSpPr>
            <a:endCxn id="8" idx="0"/>
          </p:cNvCxnSpPr>
          <p:nvPr/>
        </p:nvCxnSpPr>
        <p:spPr>
          <a:xfrm flipV="1">
            <a:off x="3962401" y="1994113"/>
            <a:ext cx="4759379" cy="3394183"/>
          </a:xfrm>
          <a:prstGeom prst="bentConnector4">
            <a:avLst>
              <a:gd name="adj1" fmla="val 5497"/>
              <a:gd name="adj2" fmla="val 97838"/>
            </a:avLst>
          </a:prstGeom>
          <a:ln w="5715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Textfeld 46"/>
          <p:cNvSpPr txBox="1"/>
          <p:nvPr/>
        </p:nvSpPr>
        <p:spPr>
          <a:xfrm>
            <a:off x="4306126" y="4301829"/>
            <a:ext cx="170912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192.168.101.xxx</a:t>
            </a:r>
            <a:endParaRPr lang="en-US" dirty="0"/>
          </a:p>
        </p:txBody>
      </p:sp>
      <p:sp>
        <p:nvSpPr>
          <p:cNvPr id="48" name="Textfeld 47"/>
          <p:cNvSpPr txBox="1"/>
          <p:nvPr/>
        </p:nvSpPr>
        <p:spPr>
          <a:xfrm>
            <a:off x="2269985" y="4164057"/>
            <a:ext cx="135806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10.10.20.xxx</a:t>
            </a:r>
            <a:endParaRPr lang="en-US" dirty="0"/>
          </a:p>
        </p:txBody>
      </p:sp>
      <p:sp>
        <p:nvSpPr>
          <p:cNvPr id="49" name="Textfeld 48"/>
          <p:cNvSpPr txBox="1"/>
          <p:nvPr/>
        </p:nvSpPr>
        <p:spPr>
          <a:xfrm>
            <a:off x="5113955" y="5919036"/>
            <a:ext cx="170912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192.168.115.xxx</a:t>
            </a:r>
            <a:endParaRPr lang="en-US" dirty="0"/>
          </a:p>
        </p:txBody>
      </p:sp>
      <p:sp>
        <p:nvSpPr>
          <p:cNvPr id="50" name="Textfeld 49"/>
          <p:cNvSpPr txBox="1"/>
          <p:nvPr/>
        </p:nvSpPr>
        <p:spPr>
          <a:xfrm>
            <a:off x="2072278" y="2315345"/>
            <a:ext cx="14109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141.33.4.170</a:t>
            </a:r>
            <a:endParaRPr lang="en-US" dirty="0"/>
          </a:p>
        </p:txBody>
      </p:sp>
      <p:sp>
        <p:nvSpPr>
          <p:cNvPr id="51" name="Textfeld 50"/>
          <p:cNvSpPr txBox="1"/>
          <p:nvPr/>
        </p:nvSpPr>
        <p:spPr>
          <a:xfrm>
            <a:off x="2072278" y="2945381"/>
            <a:ext cx="69923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1Gbit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1F62DF-A18E-4132-8A83-762A77B44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235FC2-1108-49CE-928A-670791FE9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319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/>
          <p:cNvSpPr>
            <a:spLocks noGrp="1"/>
          </p:cNvSpPr>
          <p:nvPr>
            <p:ph type="title"/>
          </p:nvPr>
        </p:nvSpPr>
        <p:spPr>
          <a:xfrm>
            <a:off x="3388453" y="2370094"/>
            <a:ext cx="4748868" cy="1325563"/>
          </a:xfrm>
        </p:spPr>
        <p:txBody>
          <a:bodyPr/>
          <a:lstStyle/>
          <a:p>
            <a:r>
              <a:rPr lang="en-GB" dirty="0"/>
              <a:t>Data management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FB34BB2-68C6-4ECF-AB0A-E52D88679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78051C-9A9C-49D1-AA2D-BE94D1EBE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6683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fik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5181600"/>
            <a:ext cx="2633662" cy="1204182"/>
          </a:xfrm>
          <a:prstGeom prst="rect">
            <a:avLst/>
          </a:prstGeom>
        </p:spPr>
      </p:pic>
      <p:pic>
        <p:nvPicPr>
          <p:cNvPr id="33" name="Grafik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060" y="4246104"/>
            <a:ext cx="2633662" cy="120418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LustreFS</a:t>
            </a:r>
            <a:endParaRPr lang="en-US" dirty="0"/>
          </a:p>
        </p:txBody>
      </p:sp>
      <p:pic>
        <p:nvPicPr>
          <p:cNvPr id="25" name="Grafik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3310608"/>
            <a:ext cx="2633662" cy="120418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060" y="2375112"/>
            <a:ext cx="2633662" cy="120418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5284" y="1900744"/>
            <a:ext cx="2429214" cy="743054"/>
          </a:xfrm>
          <a:prstGeom prst="rect">
            <a:avLst/>
          </a:prstGeom>
        </p:spPr>
      </p:pic>
      <p:sp>
        <p:nvSpPr>
          <p:cNvPr id="27" name="Rechteck 26"/>
          <p:cNvSpPr/>
          <p:nvPr/>
        </p:nvSpPr>
        <p:spPr>
          <a:xfrm>
            <a:off x="8028325" y="1804946"/>
            <a:ext cx="1663133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400" b="1" dirty="0"/>
              <a:t>/llust21</a:t>
            </a:r>
          </a:p>
        </p:txBody>
      </p:sp>
      <p:sp>
        <p:nvSpPr>
          <p:cNvPr id="12" name="Rechteck 11"/>
          <p:cNvSpPr/>
          <p:nvPr/>
        </p:nvSpPr>
        <p:spPr>
          <a:xfrm>
            <a:off x="6095999" y="1278068"/>
            <a:ext cx="39600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/>
              <a:t>SH</a:t>
            </a:r>
          </a:p>
        </p:txBody>
      </p:sp>
      <p:cxnSp>
        <p:nvCxnSpPr>
          <p:cNvPr id="4" name="Gerader Verbinder 3"/>
          <p:cNvCxnSpPr>
            <a:stCxn id="2" idx="2"/>
          </p:cNvCxnSpPr>
          <p:nvPr/>
        </p:nvCxnSpPr>
        <p:spPr>
          <a:xfrm>
            <a:off x="6096000" y="1690690"/>
            <a:ext cx="0" cy="4938711"/>
          </a:xfrm>
          <a:prstGeom prst="line">
            <a:avLst/>
          </a:prstGeom>
          <a:ln w="76200" cap="flat" cmpd="dbl" algn="ctr">
            <a:solidFill>
              <a:schemeClr val="dk1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5" name="Grafik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246" y="5181600"/>
            <a:ext cx="2633662" cy="1204182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506" y="4246104"/>
            <a:ext cx="2633662" cy="1204182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246" y="3310608"/>
            <a:ext cx="2633662" cy="1204182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506" y="2375112"/>
            <a:ext cx="2633662" cy="1204182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4730" y="1900744"/>
            <a:ext cx="2429214" cy="743054"/>
          </a:xfrm>
          <a:prstGeom prst="rect">
            <a:avLst/>
          </a:prstGeom>
        </p:spPr>
      </p:pic>
      <p:sp>
        <p:nvSpPr>
          <p:cNvPr id="20" name="Rechteck 19"/>
          <p:cNvSpPr/>
          <p:nvPr/>
        </p:nvSpPr>
        <p:spPr>
          <a:xfrm>
            <a:off x="2387771" y="1804946"/>
            <a:ext cx="1663133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400" b="1" dirty="0"/>
              <a:t>/lnnew21</a:t>
            </a:r>
          </a:p>
        </p:txBody>
      </p:sp>
      <p:sp>
        <p:nvSpPr>
          <p:cNvPr id="21" name="Rechteck 20"/>
          <p:cNvSpPr/>
          <p:nvPr/>
        </p:nvSpPr>
        <p:spPr>
          <a:xfrm>
            <a:off x="2119350" y="1278068"/>
            <a:ext cx="396000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/>
              <a:t>LH</a:t>
            </a:r>
          </a:p>
        </p:txBody>
      </p:sp>
      <p:sp>
        <p:nvSpPr>
          <p:cNvPr id="22" name="Rechteck 21"/>
          <p:cNvSpPr/>
          <p:nvPr/>
        </p:nvSpPr>
        <p:spPr>
          <a:xfrm>
            <a:off x="5264433" y="4160044"/>
            <a:ext cx="1663133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/>
              <a:t>IB- EDR 200GBit</a:t>
            </a:r>
          </a:p>
        </p:txBody>
      </p:sp>
      <p:cxnSp>
        <p:nvCxnSpPr>
          <p:cNvPr id="6" name="Gerade Verbindung mit Pfeil 5"/>
          <p:cNvCxnSpPr>
            <a:stCxn id="22" idx="3"/>
          </p:cNvCxnSpPr>
          <p:nvPr/>
        </p:nvCxnSpPr>
        <p:spPr>
          <a:xfrm>
            <a:off x="6927566" y="4329321"/>
            <a:ext cx="615495" cy="0"/>
          </a:xfrm>
          <a:prstGeom prst="straightConnector1">
            <a:avLst/>
          </a:prstGeom>
          <a:ln w="76200">
            <a:solidFill>
              <a:schemeClr val="accent2"/>
            </a:solidFill>
            <a:headEnd type="diamond" w="med" len="med"/>
            <a:tailEnd type="diamond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>
            <a:stCxn id="22" idx="1"/>
          </p:cNvCxnSpPr>
          <p:nvPr/>
        </p:nvCxnSpPr>
        <p:spPr>
          <a:xfrm flipH="1">
            <a:off x="4536168" y="4329321"/>
            <a:ext cx="728264" cy="0"/>
          </a:xfrm>
          <a:prstGeom prst="straightConnector1">
            <a:avLst/>
          </a:prstGeom>
          <a:ln w="76200">
            <a:solidFill>
              <a:schemeClr val="accent2"/>
            </a:solidFill>
            <a:headEnd type="diamond" w="med" len="med"/>
            <a:tailEnd type="diamond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Rechteck 28"/>
          <p:cNvSpPr/>
          <p:nvPr/>
        </p:nvSpPr>
        <p:spPr>
          <a:xfrm>
            <a:off x="2119350" y="2643799"/>
            <a:ext cx="2224050" cy="28064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 anchorCtr="0">
            <a:normAutofit/>
          </a:bodyPr>
          <a:lstStyle/>
          <a:p>
            <a:pPr algn="ctr"/>
            <a:r>
              <a:rPr lang="en-US" sz="1400" b="1" dirty="0"/>
              <a:t>nnewmds21XX.nib</a:t>
            </a:r>
          </a:p>
          <a:p>
            <a:pPr algn="ctr"/>
            <a:r>
              <a:rPr lang="en-US" sz="1400" b="1" dirty="0"/>
              <a:t>nnewost21XX.nib</a:t>
            </a:r>
          </a:p>
          <a:p>
            <a:pPr algn="ctr"/>
            <a:r>
              <a:rPr lang="en-US" sz="1400" b="1" dirty="0"/>
              <a:t>MDS: 192.168.119.230</a:t>
            </a:r>
          </a:p>
          <a:p>
            <a:pPr algn="ctr"/>
            <a:r>
              <a:rPr lang="en-US" sz="1400" b="1" dirty="0"/>
              <a:t>OST1: 192.168.119.231</a:t>
            </a:r>
          </a:p>
          <a:p>
            <a:pPr algn="ctr"/>
            <a:r>
              <a:rPr lang="en-US" sz="1400" b="1" dirty="0"/>
              <a:t>OST2: 192.168.119.232</a:t>
            </a:r>
          </a:p>
          <a:p>
            <a:pPr algn="ctr"/>
            <a:r>
              <a:rPr lang="en-US" sz="1400" b="1" dirty="0"/>
              <a:t>OST3: 192.168.119.233</a:t>
            </a:r>
          </a:p>
          <a:p>
            <a:pPr algn="ctr"/>
            <a:r>
              <a:rPr lang="en-US" sz="1400" b="1" dirty="0"/>
              <a:t>OST4: 192.168.119.234</a:t>
            </a:r>
          </a:p>
          <a:p>
            <a:endParaRPr lang="en-US" sz="1400" b="1" dirty="0"/>
          </a:p>
        </p:txBody>
      </p:sp>
      <p:sp>
        <p:nvSpPr>
          <p:cNvPr id="30" name="Rechteck 29"/>
          <p:cNvSpPr/>
          <p:nvPr/>
        </p:nvSpPr>
        <p:spPr>
          <a:xfrm>
            <a:off x="7766827" y="2643799"/>
            <a:ext cx="2224050" cy="28064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 anchorCtr="0">
            <a:normAutofit/>
          </a:bodyPr>
          <a:lstStyle/>
          <a:p>
            <a:pPr algn="ctr"/>
            <a:r>
              <a:rPr lang="en-US" sz="1400" b="1" dirty="0"/>
              <a:t>leimds21XX.niz</a:t>
            </a:r>
          </a:p>
          <a:p>
            <a:pPr algn="ctr"/>
            <a:r>
              <a:rPr lang="en-US" sz="1400" b="1" dirty="0"/>
              <a:t>leiost21XX.niz</a:t>
            </a:r>
          </a:p>
          <a:p>
            <a:pPr algn="ctr"/>
            <a:r>
              <a:rPr lang="en-US" sz="1400" b="1" dirty="0"/>
              <a:t>MDS: 192.168.115.105</a:t>
            </a:r>
          </a:p>
          <a:p>
            <a:pPr algn="ctr"/>
            <a:r>
              <a:rPr lang="en-US" sz="1400" b="1" dirty="0"/>
              <a:t>OST1: 192.168.115.106</a:t>
            </a:r>
          </a:p>
          <a:p>
            <a:pPr algn="ctr"/>
            <a:r>
              <a:rPr lang="en-US" sz="1400" b="1" dirty="0"/>
              <a:t>OST2: 192.168.115.107</a:t>
            </a:r>
          </a:p>
          <a:p>
            <a:pPr algn="ctr"/>
            <a:r>
              <a:rPr lang="en-US" sz="1400" b="1" dirty="0"/>
              <a:t>OST3: 192.168.115.108</a:t>
            </a:r>
          </a:p>
          <a:p>
            <a:pPr algn="ctr"/>
            <a:r>
              <a:rPr lang="en-US" sz="1400" b="1" dirty="0"/>
              <a:t>OST4: 192.168.115.109</a:t>
            </a:r>
          </a:p>
          <a:p>
            <a:endParaRPr lang="en-US" sz="1400" b="1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8EEDD6-F170-456E-985D-6BE3BFF60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2BA655-97B2-44FA-8588-32404D323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590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Research interests</a:t>
            </a:r>
          </a:p>
        </p:txBody>
      </p:sp>
      <p:pic>
        <p:nvPicPr>
          <p:cNvPr id="26626" name="Picture 2" descr="https://pages.aip.de/akhalatyan/assets/images/index-bgimage-ml-cos-crop_s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88358" y="1628800"/>
            <a:ext cx="8424936" cy="200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980366" y="1651413"/>
            <a:ext cx="8429480" cy="576064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Projects</a:t>
            </a:r>
            <a:endParaRPr lang="en-US" sz="2800" b="1" dirty="0"/>
          </a:p>
        </p:txBody>
      </p:sp>
      <p:sp>
        <p:nvSpPr>
          <p:cNvPr id="23" name="Rechteck 22"/>
          <p:cNvSpPr/>
          <p:nvPr/>
        </p:nvSpPr>
        <p:spPr>
          <a:xfrm>
            <a:off x="3986783" y="3808272"/>
            <a:ext cx="1696144" cy="2141008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t" anchorCtr="0"/>
          <a:lstStyle/>
          <a:p>
            <a:pPr algn="ctr"/>
            <a:r>
              <a:rPr lang="en-GB" b="1" dirty="0"/>
              <a:t>HPC</a:t>
            </a:r>
          </a:p>
          <a:p>
            <a:pPr algn="ctr"/>
            <a:r>
              <a:rPr lang="en-GB" b="1" dirty="0" err="1"/>
              <a:t>BigDATA</a:t>
            </a:r>
            <a:endParaRPr lang="en-GB" b="1" dirty="0"/>
          </a:p>
          <a:p>
            <a:pPr algn="ctr"/>
            <a:r>
              <a:rPr lang="en-GB" dirty="0"/>
              <a:t>ML</a:t>
            </a:r>
          </a:p>
          <a:p>
            <a:pPr algn="ctr"/>
            <a:r>
              <a:rPr lang="en-GB" dirty="0"/>
              <a:t>MPI</a:t>
            </a:r>
          </a:p>
          <a:p>
            <a:pPr algn="ctr"/>
            <a:r>
              <a:rPr lang="en-GB" dirty="0" err="1"/>
              <a:t>OpenMPI</a:t>
            </a:r>
            <a:endParaRPr lang="en-GB" dirty="0"/>
          </a:p>
          <a:p>
            <a:pPr algn="ctr"/>
            <a:r>
              <a:rPr lang="en-GB" dirty="0"/>
              <a:t>Visualisation</a:t>
            </a:r>
            <a:endParaRPr lang="en-US" dirty="0"/>
          </a:p>
        </p:txBody>
      </p:sp>
      <p:sp>
        <p:nvSpPr>
          <p:cNvPr id="4" name="Ellipse 3"/>
          <p:cNvSpPr/>
          <p:nvPr/>
        </p:nvSpPr>
        <p:spPr>
          <a:xfrm>
            <a:off x="2356510" y="2469150"/>
            <a:ext cx="360040" cy="31031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Gewinkelter Verbinder 5"/>
          <p:cNvCxnSpPr/>
          <p:nvPr/>
        </p:nvCxnSpPr>
        <p:spPr>
          <a:xfrm rot="16200000" flipH="1">
            <a:off x="3171291" y="2144709"/>
            <a:ext cx="1028804" cy="2298325"/>
          </a:xfrm>
          <a:prstGeom prst="bentConnector3">
            <a:avLst/>
          </a:prstGeom>
          <a:ln w="57150">
            <a:solidFill>
              <a:srgbClr val="00B0F0"/>
            </a:solidFill>
            <a:headEnd type="oval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Rechteck 32"/>
          <p:cNvSpPr/>
          <p:nvPr/>
        </p:nvSpPr>
        <p:spPr>
          <a:xfrm>
            <a:off x="5827252" y="3808272"/>
            <a:ext cx="1696144" cy="2141008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t" anchorCtr="0"/>
          <a:lstStyle/>
          <a:p>
            <a:r>
              <a:rPr lang="en-GB" b="1" dirty="0"/>
              <a:t>HESTIA:</a:t>
            </a:r>
            <a:br>
              <a:rPr lang="en-GB" dirty="0"/>
            </a:br>
            <a:r>
              <a:rPr lang="en-US" sz="1400" dirty="0"/>
              <a:t>High-resolution Environmental Simulations of The Immediate Area</a:t>
            </a:r>
          </a:p>
          <a:p>
            <a:pPr algn="ctr"/>
            <a:endParaRPr lang="en-GB" dirty="0"/>
          </a:p>
        </p:txBody>
      </p:sp>
      <p:sp>
        <p:nvSpPr>
          <p:cNvPr id="34" name="Ellipse 33"/>
          <p:cNvSpPr/>
          <p:nvPr/>
        </p:nvSpPr>
        <p:spPr>
          <a:xfrm>
            <a:off x="5303890" y="2477441"/>
            <a:ext cx="360040" cy="31031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Gewinkelter Verbinder 41"/>
          <p:cNvCxnSpPr>
            <a:stCxn id="34" idx="4"/>
            <a:endCxn id="33" idx="0"/>
          </p:cNvCxnSpPr>
          <p:nvPr/>
        </p:nvCxnSpPr>
        <p:spPr>
          <a:xfrm rot="16200000" flipH="1">
            <a:off x="5569362" y="2702308"/>
            <a:ext cx="1020513" cy="1191414"/>
          </a:xfrm>
          <a:prstGeom prst="bentConnector3">
            <a:avLst/>
          </a:prstGeom>
          <a:ln w="57150">
            <a:solidFill>
              <a:srgbClr val="00B0F0"/>
            </a:solidFill>
            <a:headEnd type="oval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3" name="Rechteck 42"/>
          <p:cNvSpPr/>
          <p:nvPr/>
        </p:nvSpPr>
        <p:spPr>
          <a:xfrm>
            <a:off x="7645142" y="3808272"/>
            <a:ext cx="1696144" cy="2141008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t" anchorCtr="0"/>
          <a:lstStyle/>
          <a:p>
            <a:r>
              <a:rPr lang="en-GB" b="1" dirty="0" err="1"/>
              <a:t>StarHorse</a:t>
            </a:r>
            <a:r>
              <a:rPr lang="en-GB" b="1" dirty="0"/>
              <a:t>:</a:t>
            </a:r>
            <a:br>
              <a:rPr lang="en-GB" sz="1400" dirty="0"/>
            </a:br>
            <a:r>
              <a:rPr lang="en-US" sz="1400" dirty="0"/>
              <a:t>Photo-astrometric distances, extinctions, and astrophysical parameters for Gaia stars brighter than G = 18</a:t>
            </a:r>
            <a:endParaRPr lang="en-GB" sz="1400" dirty="0"/>
          </a:p>
        </p:txBody>
      </p:sp>
      <p:sp>
        <p:nvSpPr>
          <p:cNvPr id="44" name="Ellipse 43"/>
          <p:cNvSpPr/>
          <p:nvPr/>
        </p:nvSpPr>
        <p:spPr>
          <a:xfrm>
            <a:off x="7652022" y="2469151"/>
            <a:ext cx="360040" cy="31031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Gewinkelter Verbinder 44"/>
          <p:cNvCxnSpPr>
            <a:stCxn id="44" idx="4"/>
            <a:endCxn id="43" idx="0"/>
          </p:cNvCxnSpPr>
          <p:nvPr/>
        </p:nvCxnSpPr>
        <p:spPr>
          <a:xfrm rot="16200000" flipH="1">
            <a:off x="7648228" y="2963284"/>
            <a:ext cx="1028803" cy="661172"/>
          </a:xfrm>
          <a:prstGeom prst="bentConnector3">
            <a:avLst>
              <a:gd name="adj1" fmla="val 50000"/>
            </a:avLst>
          </a:prstGeom>
          <a:ln w="57150">
            <a:solidFill>
              <a:srgbClr val="00B0F0"/>
            </a:solidFill>
            <a:headEnd type="oval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4" name="Grafik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707" y="3808273"/>
            <a:ext cx="1409660" cy="2547667"/>
          </a:xfrm>
          <a:prstGeom prst="rect">
            <a:avLst/>
          </a:prstGeom>
        </p:spPr>
      </p:pic>
      <p:pic>
        <p:nvPicPr>
          <p:cNvPr id="59" name="Grafik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367" y="3820967"/>
            <a:ext cx="1409660" cy="2547667"/>
          </a:xfrm>
          <a:prstGeom prst="rect">
            <a:avLst/>
          </a:prstGeom>
        </p:spPr>
      </p:pic>
      <p:sp>
        <p:nvSpPr>
          <p:cNvPr id="55" name="Textfeld 54"/>
          <p:cNvSpPr txBox="1"/>
          <p:nvPr/>
        </p:nvSpPr>
        <p:spPr>
          <a:xfrm rot="19126023">
            <a:off x="1113097" y="4743848"/>
            <a:ext cx="2797748" cy="646331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/>
              <a:t>&gt;3000 Cores</a:t>
            </a:r>
          </a:p>
          <a:p>
            <a:pPr algn="ctr"/>
            <a:r>
              <a:rPr lang="en-GB" b="1" dirty="0"/>
              <a:t>GPUs-T4,A100,RTX8000</a:t>
            </a:r>
            <a:endParaRPr lang="en-US" b="1" dirty="0"/>
          </a:p>
        </p:txBody>
      </p:sp>
      <p:sp>
        <p:nvSpPr>
          <p:cNvPr id="62" name="Rechteck 61"/>
          <p:cNvSpPr/>
          <p:nvPr/>
        </p:nvSpPr>
        <p:spPr>
          <a:xfrm>
            <a:off x="3986966" y="6015645"/>
            <a:ext cx="5354321" cy="352989"/>
          </a:xfrm>
          <a:prstGeom prst="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t" anchorCtr="0"/>
          <a:lstStyle/>
          <a:p>
            <a:pPr algn="ctr"/>
            <a:r>
              <a:rPr lang="en-GB" dirty="0"/>
              <a:t>colab.aip.de cloud.aip.de vr.aip.de </a:t>
            </a:r>
            <a:endParaRPr lang="en-US" dirty="0"/>
          </a:p>
        </p:txBody>
      </p:sp>
      <p:sp>
        <p:nvSpPr>
          <p:cNvPr id="2" name="Textfeld 1"/>
          <p:cNvSpPr txBox="1"/>
          <p:nvPr/>
        </p:nvSpPr>
        <p:spPr>
          <a:xfrm>
            <a:off x="9552012" y="1635917"/>
            <a:ext cx="2494580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 </a:t>
            </a:r>
            <a:r>
              <a:rPr lang="en-US" dirty="0" err="1"/>
              <a:t>Nationale</a:t>
            </a:r>
            <a:r>
              <a:rPr lang="en-US" dirty="0"/>
              <a:t> </a:t>
            </a:r>
            <a:r>
              <a:rPr lang="en-US" dirty="0" err="1"/>
              <a:t>Forschungs-Daten</a:t>
            </a:r>
            <a:r>
              <a:rPr lang="en-US" dirty="0"/>
              <a:t> </a:t>
            </a:r>
            <a:r>
              <a:rPr lang="en-US" dirty="0" err="1"/>
              <a:t>Infrastruktur</a:t>
            </a:r>
            <a:r>
              <a:rPr lang="en-US" dirty="0"/>
              <a:t> </a:t>
            </a:r>
            <a:r>
              <a:rPr lang="en-US" u="sng" dirty="0">
                <a:hlinkClick r:id="rId4"/>
              </a:rPr>
              <a:t>NFDI</a:t>
            </a:r>
            <a:endParaRPr lang="en-US" dirty="0"/>
          </a:p>
        </p:txBody>
      </p:sp>
      <p:pic>
        <p:nvPicPr>
          <p:cNvPr id="1026" name="Picture 2" descr="Logo PUNCH4NFD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619" y="2308553"/>
            <a:ext cx="2488973" cy="248897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9F232-7493-42E4-91A2-36FD504C6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78B00B-4ABF-42C0-B2C1-20AF922D1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250382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/>
          <p:cNvSpPr/>
          <p:nvPr/>
        </p:nvSpPr>
        <p:spPr>
          <a:xfrm>
            <a:off x="2057400" y="3886200"/>
            <a:ext cx="3276600" cy="1524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 anchorCtr="1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/archive POOL-from “old” raids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management on HPC Clusters</a:t>
            </a:r>
          </a:p>
        </p:txBody>
      </p:sp>
      <p:sp>
        <p:nvSpPr>
          <p:cNvPr id="4" name="Rechteck 3"/>
          <p:cNvSpPr/>
          <p:nvPr/>
        </p:nvSpPr>
        <p:spPr>
          <a:xfrm>
            <a:off x="5143500" y="1951038"/>
            <a:ext cx="1447800" cy="6096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dirty="0">
                <a:solidFill>
                  <a:prstClr val="white"/>
                </a:solidFill>
                <a:latin typeface="Calibri"/>
              </a:rPr>
              <a:t>/</a:t>
            </a:r>
            <a:r>
              <a:rPr lang="en-US" dirty="0" err="1">
                <a:solidFill>
                  <a:prstClr val="white"/>
                </a:solidFill>
                <a:latin typeface="Calibri"/>
              </a:rPr>
              <a:t>lustre</a:t>
            </a:r>
            <a:endParaRPr lang="en-US" dirty="0">
              <a:solidFill>
                <a:prstClr val="white"/>
              </a:solidFill>
              <a:latin typeface="Calibri"/>
            </a:endParaRPr>
          </a:p>
          <a:p>
            <a:pPr algn="ctr">
              <a:defRPr/>
            </a:pPr>
            <a:r>
              <a:rPr lang="en-US" dirty="0">
                <a:solidFill>
                  <a:prstClr val="white"/>
                </a:solidFill>
                <a:latin typeface="Calibri"/>
              </a:rPr>
              <a:t>(Quota-2TB)</a:t>
            </a:r>
          </a:p>
        </p:txBody>
      </p:sp>
      <p:sp>
        <p:nvSpPr>
          <p:cNvPr id="5" name="Rechteck 4"/>
          <p:cNvSpPr/>
          <p:nvPr/>
        </p:nvSpPr>
        <p:spPr>
          <a:xfrm>
            <a:off x="2133600" y="3962400"/>
            <a:ext cx="3048000" cy="9906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R1-10TB</a:t>
            </a:r>
          </a:p>
          <a:p>
            <a:pPr>
              <a:defRPr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/archive/</a:t>
            </a:r>
          </a:p>
          <a:p>
            <a:pPr>
              <a:defRPr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          username/d000-date</a:t>
            </a:r>
          </a:p>
          <a:p>
            <a:pPr>
              <a:defRPr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                           /d001-date</a:t>
            </a:r>
          </a:p>
        </p:txBody>
      </p:sp>
      <p:sp>
        <p:nvSpPr>
          <p:cNvPr id="6" name="Rechteck 5"/>
          <p:cNvSpPr/>
          <p:nvPr/>
        </p:nvSpPr>
        <p:spPr>
          <a:xfrm>
            <a:off x="7467600" y="1676400"/>
            <a:ext cx="1447800" cy="6096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85000" lnSpcReduction="10000"/>
          </a:bodyPr>
          <a:lstStyle/>
          <a:p>
            <a:pPr algn="ctr">
              <a:defRPr/>
            </a:pPr>
            <a:r>
              <a:rPr lang="en-US" dirty="0">
                <a:solidFill>
                  <a:prstClr val="white"/>
                </a:solidFill>
                <a:latin typeface="Calibri"/>
              </a:rPr>
              <a:t>/home</a:t>
            </a:r>
          </a:p>
          <a:p>
            <a:pPr algn="ctr">
              <a:defRPr/>
            </a:pPr>
            <a:r>
              <a:rPr lang="en-US" dirty="0">
                <a:solidFill>
                  <a:prstClr val="white"/>
                </a:solidFill>
                <a:latin typeface="Calibri"/>
              </a:rPr>
              <a:t>(Quota-100GB)</a:t>
            </a:r>
          </a:p>
        </p:txBody>
      </p:sp>
      <p:sp>
        <p:nvSpPr>
          <p:cNvPr id="8" name="Zylinder 7"/>
          <p:cNvSpPr/>
          <p:nvPr/>
        </p:nvSpPr>
        <p:spPr>
          <a:xfrm>
            <a:off x="7620000" y="3962400"/>
            <a:ext cx="1828800" cy="76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white"/>
                </a:solidFill>
                <a:latin typeface="Calibri"/>
              </a:rPr>
              <a:t>/store</a:t>
            </a:r>
          </a:p>
        </p:txBody>
      </p:sp>
      <p:cxnSp>
        <p:nvCxnSpPr>
          <p:cNvPr id="12" name="Gewinkelte Verbindung 11"/>
          <p:cNvCxnSpPr>
            <a:stCxn id="6" idx="2"/>
            <a:endCxn id="8" idx="1"/>
          </p:cNvCxnSpPr>
          <p:nvPr/>
        </p:nvCxnSpPr>
        <p:spPr>
          <a:xfrm rot="16200000" flipH="1">
            <a:off x="7524750" y="2952750"/>
            <a:ext cx="1676400" cy="3429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Rechteck 15"/>
          <p:cNvSpPr/>
          <p:nvPr/>
        </p:nvSpPr>
        <p:spPr>
          <a:xfrm>
            <a:off x="2895600" y="1676400"/>
            <a:ext cx="1524000" cy="8382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Request a Tape ARCHIVE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8" name="Gerade Verbindung mit Pfeil 17"/>
          <p:cNvCxnSpPr>
            <a:stCxn id="16" idx="2"/>
            <a:endCxn id="19" idx="0"/>
          </p:cNvCxnSpPr>
          <p:nvPr/>
        </p:nvCxnSpPr>
        <p:spPr>
          <a:xfrm>
            <a:off x="3657600" y="2514600"/>
            <a:ext cx="38100" cy="137160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Rechteck 26"/>
          <p:cNvSpPr/>
          <p:nvPr/>
        </p:nvSpPr>
        <p:spPr>
          <a:xfrm>
            <a:off x="5314950" y="1625337"/>
            <a:ext cx="990600" cy="304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rmAutofit fontScale="70000" lnSpcReduction="20000"/>
          </a:bodyPr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Over Quota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2895600" y="2645539"/>
            <a:ext cx="152400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prstClr val="black"/>
                </a:solidFill>
                <a:latin typeface="Calibri"/>
              </a:rPr>
              <a:t>R</a:t>
            </a:r>
            <a:r>
              <a:rPr lang="en-US" dirty="0" err="1">
                <a:solidFill>
                  <a:prstClr val="black"/>
                </a:solidFill>
                <a:latin typeface="Calibri"/>
              </a:rPr>
              <a:t>ead</a:t>
            </a:r>
            <a:r>
              <a:rPr lang="en-US" b="1" dirty="0" err="1">
                <a:solidFill>
                  <a:prstClr val="black"/>
                </a:solidFill>
                <a:latin typeface="Calibri"/>
              </a:rPr>
              <a:t>O</a:t>
            </a:r>
            <a:r>
              <a:rPr lang="en-US" dirty="0" err="1">
                <a:solidFill>
                  <a:prstClr val="black"/>
                </a:solidFill>
                <a:latin typeface="Calibri"/>
              </a:rPr>
              <a:t>nly</a:t>
            </a:r>
            <a:endParaRPr lang="en-US" dirty="0">
              <a:solidFill>
                <a:prstClr val="black"/>
              </a:solidFill>
              <a:latin typeface="Calibri"/>
            </a:endParaRPr>
          </a:p>
          <a:p>
            <a:pPr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&gt;5TB</a:t>
            </a:r>
          </a:p>
        </p:txBody>
      </p:sp>
      <p:sp>
        <p:nvSpPr>
          <p:cNvPr id="52" name="Gleichschenkliges Dreieck 51"/>
          <p:cNvSpPr/>
          <p:nvPr/>
        </p:nvSpPr>
        <p:spPr>
          <a:xfrm>
            <a:off x="5029200" y="5867400"/>
            <a:ext cx="1905000" cy="685800"/>
          </a:xfrm>
          <a:prstGeom prst="triangl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Tape</a:t>
            </a:r>
          </a:p>
        </p:txBody>
      </p:sp>
      <p:cxnSp>
        <p:nvCxnSpPr>
          <p:cNvPr id="56" name="Form 55"/>
          <p:cNvCxnSpPr>
            <a:stCxn id="50" idx="3"/>
            <a:endCxn id="52" idx="0"/>
          </p:cNvCxnSpPr>
          <p:nvPr/>
        </p:nvCxnSpPr>
        <p:spPr>
          <a:xfrm>
            <a:off x="4419600" y="3204866"/>
            <a:ext cx="1562100" cy="2662535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Rechteck 30"/>
          <p:cNvSpPr/>
          <p:nvPr/>
        </p:nvSpPr>
        <p:spPr>
          <a:xfrm>
            <a:off x="5410200" y="4419600"/>
            <a:ext cx="1295400" cy="609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rmAutofit fontScale="77500" lnSpcReduction="20000"/>
          </a:bodyPr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Before remove from </a:t>
            </a:r>
            <a:r>
              <a:rPr lang="en-US" b="1" dirty="0">
                <a:solidFill>
                  <a:prstClr val="black"/>
                </a:solidFill>
                <a:latin typeface="Calibri"/>
              </a:rPr>
              <a:t>/</a:t>
            </a:r>
            <a:r>
              <a:rPr lang="en-US" b="1" dirty="0" err="1">
                <a:solidFill>
                  <a:prstClr val="black"/>
                </a:solidFill>
                <a:latin typeface="Calibri"/>
              </a:rPr>
              <a:t>lustre</a:t>
            </a:r>
            <a:endParaRPr lang="en-US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7315200" y="2286000"/>
            <a:ext cx="1828800" cy="6096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normAutofit fontScale="77500" lnSpcReduction="20000"/>
          </a:bodyPr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Time-Machine-like </a:t>
            </a:r>
          </a:p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Backup/every 30min/12weeks</a:t>
            </a:r>
          </a:p>
        </p:txBody>
      </p:sp>
      <p:sp>
        <p:nvSpPr>
          <p:cNvPr id="22" name="Rechteck 21"/>
          <p:cNvSpPr/>
          <p:nvPr/>
        </p:nvSpPr>
        <p:spPr>
          <a:xfrm>
            <a:off x="7903175" y="5134233"/>
            <a:ext cx="1447800" cy="609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>
                <a:solidFill>
                  <a:prstClr val="white"/>
                </a:solidFill>
                <a:latin typeface="Calibri"/>
              </a:rPr>
              <a:t>/</a:t>
            </a:r>
            <a:r>
              <a:rPr lang="en-US" dirty="0" err="1">
                <a:solidFill>
                  <a:prstClr val="white"/>
                </a:solidFill>
                <a:latin typeface="Calibri"/>
              </a:rPr>
              <a:t>llust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7924800" y="6019800"/>
            <a:ext cx="1447800" cy="6096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>
                <a:solidFill>
                  <a:prstClr val="white"/>
                </a:solidFill>
                <a:latin typeface="Calibri"/>
              </a:rPr>
              <a:t>/</a:t>
            </a:r>
            <a:r>
              <a:rPr lang="en-US" dirty="0" err="1">
                <a:solidFill>
                  <a:prstClr val="white"/>
                </a:solidFill>
                <a:latin typeface="Calibri"/>
              </a:rPr>
              <a:t>lnew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5" name="Gekrümmter Verbinder 14"/>
          <p:cNvCxnSpPr/>
          <p:nvPr/>
        </p:nvCxnSpPr>
        <p:spPr>
          <a:xfrm rot="10800000" flipH="1" flipV="1">
            <a:off x="8169876" y="5439034"/>
            <a:ext cx="21625" cy="885567"/>
          </a:xfrm>
          <a:prstGeom prst="curvedConnector3">
            <a:avLst>
              <a:gd name="adj1" fmla="val -1057110"/>
            </a:avLst>
          </a:prstGeom>
          <a:ln w="571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Gekrümmter Verbinder 34"/>
          <p:cNvCxnSpPr/>
          <p:nvPr/>
        </p:nvCxnSpPr>
        <p:spPr>
          <a:xfrm rot="10800000" flipH="1" flipV="1">
            <a:off x="8991600" y="5424617"/>
            <a:ext cx="76200" cy="889686"/>
          </a:xfrm>
          <a:prstGeom prst="curvedConnector3">
            <a:avLst>
              <a:gd name="adj1" fmla="val 510811"/>
            </a:avLst>
          </a:prstGeom>
          <a:ln w="57150">
            <a:solidFill>
              <a:srgbClr val="00B050"/>
            </a:solidFill>
            <a:headEnd type="triangl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Rechteck 36"/>
          <p:cNvSpPr/>
          <p:nvPr/>
        </p:nvSpPr>
        <p:spPr>
          <a:xfrm>
            <a:off x="9392168" y="5638800"/>
            <a:ext cx="990600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 fontScale="77500" lnSpcReduction="20000"/>
          </a:bodyPr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REPLICA</a:t>
            </a:r>
          </a:p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weekly</a:t>
            </a:r>
          </a:p>
        </p:txBody>
      </p:sp>
      <p:cxnSp>
        <p:nvCxnSpPr>
          <p:cNvPr id="29" name="Gewinkelter Verbinder 28"/>
          <p:cNvCxnSpPr>
            <a:stCxn id="27" idx="1"/>
            <a:endCxn id="16" idx="3"/>
          </p:cNvCxnSpPr>
          <p:nvPr/>
        </p:nvCxnSpPr>
        <p:spPr>
          <a:xfrm rot="10800000" flipV="1">
            <a:off x="4419600" y="1777737"/>
            <a:ext cx="895350" cy="317763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Rechteck 40"/>
          <p:cNvSpPr/>
          <p:nvPr/>
        </p:nvSpPr>
        <p:spPr>
          <a:xfrm>
            <a:off x="6914632" y="5677931"/>
            <a:ext cx="990600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 fontScale="77500" lnSpcReduction="20000"/>
          </a:bodyPr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REPLICA</a:t>
            </a:r>
          </a:p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weekly</a:t>
            </a:r>
          </a:p>
        </p:txBody>
      </p:sp>
      <p:sp>
        <p:nvSpPr>
          <p:cNvPr id="43" name="Rechteck 42"/>
          <p:cNvSpPr/>
          <p:nvPr/>
        </p:nvSpPr>
        <p:spPr>
          <a:xfrm>
            <a:off x="7715250" y="3119052"/>
            <a:ext cx="1295400" cy="609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Additional replica</a:t>
            </a:r>
            <a:endParaRPr lang="en-US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ED0CFC-CEE0-4F92-9221-7C68B89BF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7868B4-3CC4-47C5-B87F-D8522DDEF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8151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/>
          <p:cNvSpPr>
            <a:spLocks noGrp="1"/>
          </p:cNvSpPr>
          <p:nvPr>
            <p:ph type="title"/>
          </p:nvPr>
        </p:nvSpPr>
        <p:spPr>
          <a:xfrm>
            <a:off x="4258462" y="2766219"/>
            <a:ext cx="3675077" cy="1325563"/>
          </a:xfrm>
        </p:spPr>
        <p:txBody>
          <a:bodyPr/>
          <a:lstStyle/>
          <a:p>
            <a:r>
              <a:rPr lang="en-GB" dirty="0"/>
              <a:t>Users in HPC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23FA23-8B61-4E7B-9453-65017EB4A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032EDC-8AB1-4411-9D36-660ECE736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2876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 programming models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single-instruction multiple-data (SIMD)</a:t>
            </a:r>
          </a:p>
          <a:p>
            <a:pPr lvl="1"/>
            <a:r>
              <a:rPr lang="en-US" dirty="0" err="1"/>
              <a:t>OpenMP</a:t>
            </a:r>
            <a:endParaRPr lang="en-US" dirty="0"/>
          </a:p>
          <a:p>
            <a:pPr lvl="1"/>
            <a:r>
              <a:rPr lang="en-US" dirty="0" err="1"/>
              <a:t>Pthreads</a:t>
            </a:r>
            <a:endParaRPr lang="en-US" dirty="0"/>
          </a:p>
          <a:p>
            <a:pPr lvl="1"/>
            <a:r>
              <a:rPr lang="en-US" dirty="0"/>
              <a:t>auto-parallelization</a:t>
            </a:r>
          </a:p>
          <a:p>
            <a:r>
              <a:rPr lang="en-US" dirty="0"/>
              <a:t>multiple-instruction single-data (MISD)</a:t>
            </a:r>
          </a:p>
          <a:p>
            <a:pPr lvl="1"/>
            <a:r>
              <a:rPr lang="en-US" dirty="0"/>
              <a:t>MPI</a:t>
            </a:r>
          </a:p>
          <a:p>
            <a:r>
              <a:rPr lang="en-US" dirty="0"/>
              <a:t>Serial job </a:t>
            </a:r>
            <a:r>
              <a:rPr lang="en-US" dirty="0" err="1"/>
              <a:t>sharding</a:t>
            </a:r>
            <a:endParaRPr lang="en-US" dirty="0"/>
          </a:p>
          <a:p>
            <a:pPr lvl="1"/>
            <a:r>
              <a:rPr lang="en-US" b="1" dirty="0" err="1"/>
              <a:t>xargs</a:t>
            </a:r>
            <a:r>
              <a:rPr lang="en-US" b="1" dirty="0"/>
              <a:t>–PN </a:t>
            </a:r>
            <a:r>
              <a:rPr lang="en-US" dirty="0"/>
              <a:t>aka shared </a:t>
            </a:r>
          </a:p>
          <a:p>
            <a:pPr lvl="1"/>
            <a:r>
              <a:rPr lang="nn-NO" dirty="0"/>
              <a:t>GNU </a:t>
            </a:r>
            <a:r>
              <a:rPr lang="nn-NO" b="1" dirty="0"/>
              <a:t>parallel –PN </a:t>
            </a:r>
            <a:r>
              <a:rPr lang="nn-NO" dirty="0"/>
              <a:t>aka OpenMP+MPI</a:t>
            </a:r>
          </a:p>
          <a:p>
            <a:pPr lvl="1"/>
            <a:r>
              <a:rPr lang="nn-NO" dirty="0"/>
              <a:t>slurm job arrays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D39F3C-BA64-49F8-BD1A-44F5CF830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9200BF-986D-4EB0-B528-419CA4094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246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HPC admins: Users software</a:t>
            </a:r>
            <a:endParaRPr lang="en-US" dirty="0"/>
          </a:p>
        </p:txBody>
      </p:sp>
      <p:pic>
        <p:nvPicPr>
          <p:cNvPr id="2050" name="Picture 2" descr="Multithreaded programming – theory vs actual | Cup-A-Co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205" y="1690688"/>
            <a:ext cx="8324850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7C043A-759D-4F0A-9AAD-A877CC3C8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63F132-EBD6-45CB-8C19-C877190CB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323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Users: What do they see?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1646" y="1548468"/>
            <a:ext cx="4889256" cy="4580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D419C1-C18D-4C3C-A5F6-3C0735301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C23BE6-60EE-4D8C-9E4B-051593EAD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028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EF4B7F-6381-4DE6-AC24-825253BF3FAF}" type="slidenum">
              <a:rPr lang="de-DE" smtClean="0"/>
              <a:pPr>
                <a:defRPr/>
              </a:pPr>
              <a:t>25</a:t>
            </a:fld>
            <a:endParaRPr lang="de-DE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514600" y="1524000"/>
            <a:ext cx="7543800" cy="7085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2075" tIns="46038" rIns="92075" bIns="46038">
            <a:spAutoFit/>
          </a:bodyPr>
          <a:lstStyle/>
          <a:p>
            <a:pPr algn="l">
              <a:buFontTx/>
              <a:buNone/>
            </a:pPr>
            <a:r>
              <a:rPr lang="en-US" sz="2000" dirty="0">
                <a:solidFill>
                  <a:srgbClr val="00B050"/>
                </a:solidFill>
                <a:latin typeface="Arial" charset="0"/>
              </a:rPr>
              <a:t>If you have an AIP-account, but no </a:t>
            </a:r>
            <a:r>
              <a:rPr lang="en-US" sz="2000" b="1" dirty="0">
                <a:solidFill>
                  <a:srgbClr val="00B050"/>
                </a:solidFill>
                <a:latin typeface="Arial" charset="0"/>
              </a:rPr>
              <a:t>cluster</a:t>
            </a:r>
            <a:r>
              <a:rPr lang="en-U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000" dirty="0">
                <a:solidFill>
                  <a:srgbClr val="00B050"/>
                </a:solidFill>
                <a:latin typeface="Arial" charset="0"/>
              </a:rPr>
              <a:t>account</a:t>
            </a:r>
          </a:p>
          <a:p>
            <a:pPr algn="l">
              <a:buFontTx/>
              <a:buNone/>
            </a:pPr>
            <a:r>
              <a:rPr lang="en-US" sz="2000" dirty="0">
                <a:solidFill>
                  <a:schemeClr val="tx2"/>
                </a:solidFill>
                <a:latin typeface="Arial" charset="0"/>
              </a:rPr>
              <a:t>mailto: </a:t>
            </a:r>
            <a:r>
              <a:rPr lang="en-US" sz="2000" b="1" dirty="0">
                <a:solidFill>
                  <a:schemeClr val="tx2"/>
                </a:solidFill>
                <a:latin typeface="Arial" charset="0"/>
              </a:rPr>
              <a:t>cluster-</a:t>
            </a:r>
            <a:r>
              <a:rPr lang="en-US" sz="2000" b="1" dirty="0" err="1">
                <a:solidFill>
                  <a:schemeClr val="tx2"/>
                </a:solidFill>
                <a:latin typeface="Arial" charset="0"/>
              </a:rPr>
              <a:t>adm</a:t>
            </a:r>
            <a:r>
              <a:rPr lang="en-US" sz="2000" b="1" dirty="0">
                <a:solidFill>
                  <a:schemeClr val="tx2"/>
                </a:solidFill>
                <a:latin typeface="Arial" charset="0"/>
              </a:rPr>
              <a:t> @ aip.de</a:t>
            </a:r>
            <a:r>
              <a:rPr lang="en-US" sz="2000" dirty="0">
                <a:solidFill>
                  <a:schemeClr val="tx2"/>
                </a:solidFill>
                <a:latin typeface="Arial" charset="0"/>
              </a:rPr>
              <a:t>  with your name and username</a:t>
            </a:r>
            <a:endParaRPr lang="en-US" sz="2000" dirty="0">
              <a:latin typeface="Arial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2667000" y="2286000"/>
            <a:ext cx="25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Access: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ssh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141.33.4.143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0298FD-ACBD-4BA4-AE23-832D4FEA0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A62AF8-065D-4E52-8650-10507BE309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862" y="2708804"/>
            <a:ext cx="5800276" cy="335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3952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SAAS,IAAS and PAAS</a:t>
            </a:r>
            <a:endParaRPr lang="en-US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73426" y="1945178"/>
            <a:ext cx="1699591" cy="3322562"/>
            <a:chOff x="1073426" y="1945178"/>
            <a:chExt cx="1699591" cy="3322562"/>
          </a:xfrm>
        </p:grpSpPr>
        <p:sp>
          <p:nvSpPr>
            <p:cNvPr id="4" name="Rechteck 3"/>
            <p:cNvSpPr/>
            <p:nvPr/>
          </p:nvSpPr>
          <p:spPr>
            <a:xfrm>
              <a:off x="1073426" y="1945178"/>
              <a:ext cx="1699591" cy="3322562"/>
            </a:xfrm>
            <a:prstGeom prst="rect">
              <a:avLst/>
            </a:prstGeom>
            <a:noFill/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t" anchorCtr="0">
              <a:normAutofit/>
            </a:bodyPr>
            <a:lstStyle/>
            <a:p>
              <a:pPr algn="ctr"/>
              <a:r>
                <a:rPr lang="en-GB" b="1" dirty="0"/>
                <a:t>Hardware</a:t>
              </a:r>
              <a:endParaRPr lang="en-US" b="1" dirty="0"/>
            </a:p>
          </p:txBody>
        </p:sp>
        <p:sp>
          <p:nvSpPr>
            <p:cNvPr id="5" name="Rechteck 4"/>
            <p:cNvSpPr/>
            <p:nvPr/>
          </p:nvSpPr>
          <p:spPr>
            <a:xfrm>
              <a:off x="1183387" y="3477519"/>
              <a:ext cx="1479665" cy="764771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GB" dirty="0"/>
                <a:t>Storage</a:t>
              </a:r>
              <a:endParaRPr lang="en-US" dirty="0"/>
            </a:p>
          </p:txBody>
        </p:sp>
        <p:sp>
          <p:nvSpPr>
            <p:cNvPr id="6" name="Rechteck 5"/>
            <p:cNvSpPr/>
            <p:nvPr/>
          </p:nvSpPr>
          <p:spPr>
            <a:xfrm>
              <a:off x="1196639" y="2452069"/>
              <a:ext cx="1479665" cy="88785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r>
                <a:rPr lang="en-GB" dirty="0"/>
                <a:t>Compute</a:t>
              </a:r>
            </a:p>
            <a:p>
              <a:pPr algn="ctr"/>
              <a:r>
                <a:rPr lang="en-GB" dirty="0"/>
                <a:t>Nodes</a:t>
              </a:r>
            </a:p>
            <a:p>
              <a:pPr algn="ctr"/>
              <a:r>
                <a:rPr lang="en-GB" dirty="0"/>
                <a:t>GPUs</a:t>
              </a:r>
              <a:endParaRPr lang="en-US" dirty="0"/>
            </a:p>
          </p:txBody>
        </p:sp>
        <p:sp>
          <p:nvSpPr>
            <p:cNvPr id="7" name="Rechteck 6"/>
            <p:cNvSpPr/>
            <p:nvPr/>
          </p:nvSpPr>
          <p:spPr>
            <a:xfrm>
              <a:off x="1183388" y="4379887"/>
              <a:ext cx="1479665" cy="764771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GB" dirty="0"/>
                <a:t>Network:</a:t>
              </a:r>
            </a:p>
            <a:p>
              <a:pPr algn="ctr"/>
              <a:r>
                <a:rPr lang="en-GB" dirty="0"/>
                <a:t>Intern/Public</a:t>
              </a:r>
              <a:endParaRPr lang="en-US" dirty="0"/>
            </a:p>
          </p:txBody>
        </p:sp>
      </p:grpSp>
      <p:grpSp>
        <p:nvGrpSpPr>
          <p:cNvPr id="12" name="Gruppieren 11"/>
          <p:cNvGrpSpPr/>
          <p:nvPr/>
        </p:nvGrpSpPr>
        <p:grpSpPr>
          <a:xfrm>
            <a:off x="2919421" y="1945178"/>
            <a:ext cx="1699591" cy="3322562"/>
            <a:chOff x="5449956" y="1945178"/>
            <a:chExt cx="1699591" cy="3322562"/>
          </a:xfrm>
        </p:grpSpPr>
        <p:sp>
          <p:nvSpPr>
            <p:cNvPr id="8" name="Rechteck 7"/>
            <p:cNvSpPr/>
            <p:nvPr/>
          </p:nvSpPr>
          <p:spPr>
            <a:xfrm>
              <a:off x="5449956" y="1945178"/>
              <a:ext cx="1699591" cy="3322562"/>
            </a:xfrm>
            <a:prstGeom prst="rect">
              <a:avLst/>
            </a:prstGeom>
            <a:noFill/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t" anchorCtr="0">
              <a:normAutofit/>
            </a:bodyPr>
            <a:lstStyle/>
            <a:p>
              <a:pPr algn="ctr"/>
              <a:r>
                <a:rPr lang="en-GB" b="1" dirty="0"/>
                <a:t>Software</a:t>
              </a:r>
              <a:endParaRPr lang="en-US" b="1" dirty="0"/>
            </a:p>
          </p:txBody>
        </p:sp>
        <p:sp>
          <p:nvSpPr>
            <p:cNvPr id="9" name="Rechteck 8"/>
            <p:cNvSpPr/>
            <p:nvPr/>
          </p:nvSpPr>
          <p:spPr>
            <a:xfrm>
              <a:off x="5559917" y="3477519"/>
              <a:ext cx="1479665" cy="764771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>
              <a:normAutofit fontScale="92500" lnSpcReduction="20000"/>
            </a:bodyPr>
            <a:lstStyle/>
            <a:p>
              <a:pPr algn="ctr"/>
              <a:r>
                <a:rPr lang="en-GB" dirty="0"/>
                <a:t>MinIO-S3</a:t>
              </a:r>
            </a:p>
            <a:p>
              <a:pPr algn="ctr"/>
              <a:r>
                <a:rPr lang="en-GB" dirty="0"/>
                <a:t>Lustrefs-IB</a:t>
              </a:r>
            </a:p>
            <a:p>
              <a:pPr algn="ctr"/>
              <a:r>
                <a:rPr lang="en-GB" dirty="0"/>
                <a:t>Glusterfs/</a:t>
              </a:r>
              <a:r>
                <a:rPr lang="en-GB" dirty="0" err="1"/>
                <a:t>nfs</a:t>
              </a:r>
              <a:endParaRPr lang="en-US" dirty="0"/>
            </a:p>
          </p:txBody>
        </p:sp>
        <p:sp>
          <p:nvSpPr>
            <p:cNvPr id="10" name="Rechteck 9"/>
            <p:cNvSpPr/>
            <p:nvPr/>
          </p:nvSpPr>
          <p:spPr>
            <a:xfrm>
              <a:off x="5573169" y="2452069"/>
              <a:ext cx="1479665" cy="88785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fontScale="62500" lnSpcReduction="20000"/>
            </a:bodyPr>
            <a:lstStyle/>
            <a:p>
              <a:pPr algn="ctr"/>
              <a:r>
                <a:rPr lang="en-GB" dirty="0"/>
                <a:t>Linux</a:t>
              </a:r>
            </a:p>
            <a:p>
              <a:pPr algn="ctr"/>
              <a:r>
                <a:rPr lang="en-GB" dirty="0"/>
                <a:t>Ovirt</a:t>
              </a:r>
            </a:p>
            <a:p>
              <a:pPr algn="ctr"/>
              <a:r>
                <a:rPr lang="en-GB" dirty="0"/>
                <a:t>containers</a:t>
              </a:r>
            </a:p>
            <a:p>
              <a:pPr algn="ctr"/>
              <a:r>
                <a:rPr lang="en-GB" dirty="0"/>
                <a:t>kubernetes</a:t>
              </a:r>
            </a:p>
            <a:p>
              <a:pPr algn="ctr"/>
              <a:r>
                <a:rPr lang="en-GB" dirty="0"/>
                <a:t>slurm</a:t>
              </a:r>
              <a:endParaRPr lang="en-US" dirty="0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5559918" y="4379887"/>
              <a:ext cx="1479665" cy="764771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normAutofit fontScale="92500" lnSpcReduction="20000"/>
            </a:bodyPr>
            <a:lstStyle/>
            <a:p>
              <a:pPr algn="ctr"/>
              <a:r>
                <a:rPr lang="en-GB" dirty="0"/>
                <a:t>Infiniband</a:t>
              </a:r>
            </a:p>
            <a:p>
              <a:pPr algn="ctr"/>
              <a:r>
                <a:rPr lang="en-GB" dirty="0"/>
                <a:t>10G</a:t>
              </a:r>
            </a:p>
            <a:p>
              <a:pPr algn="ctr"/>
              <a:r>
                <a:rPr lang="en-GB" dirty="0"/>
                <a:t>1G</a:t>
              </a:r>
              <a:endParaRPr lang="en-US" dirty="0"/>
            </a:p>
          </p:txBody>
        </p:sp>
      </p:grpSp>
      <p:sp>
        <p:nvSpPr>
          <p:cNvPr id="15" name="Rechteck 14"/>
          <p:cNvSpPr/>
          <p:nvPr/>
        </p:nvSpPr>
        <p:spPr>
          <a:xfrm>
            <a:off x="4765417" y="1945178"/>
            <a:ext cx="6588384" cy="3322562"/>
          </a:xfrm>
          <a:prstGeom prst="rect">
            <a:avLst/>
          </a:prstGeom>
          <a:noFill/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t" anchorCtr="0">
            <a:normAutofit/>
          </a:bodyPr>
          <a:lstStyle/>
          <a:p>
            <a:pPr algn="ctr"/>
            <a:r>
              <a:rPr lang="en-GB" b="1" dirty="0"/>
              <a:t>User Portals</a:t>
            </a: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177" y="2452069"/>
            <a:ext cx="1053823" cy="891696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9184" y="3477519"/>
            <a:ext cx="859807" cy="809526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479" y="3512142"/>
            <a:ext cx="973196" cy="797193"/>
          </a:xfrm>
          <a:prstGeom prst="rect">
            <a:avLst/>
          </a:prstGeom>
        </p:spPr>
      </p:pic>
      <p:cxnSp>
        <p:nvCxnSpPr>
          <p:cNvPr id="26" name="Gerader Verbinder 25"/>
          <p:cNvCxnSpPr/>
          <p:nvPr/>
        </p:nvCxnSpPr>
        <p:spPr>
          <a:xfrm>
            <a:off x="1080000" y="3406577"/>
            <a:ext cx="10280374" cy="2128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V="1">
            <a:off x="1080000" y="4309335"/>
            <a:ext cx="10280374" cy="10972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5" name="Rechteck 24"/>
          <p:cNvSpPr/>
          <p:nvPr/>
        </p:nvSpPr>
        <p:spPr>
          <a:xfrm>
            <a:off x="1080000" y="5327318"/>
            <a:ext cx="10273800" cy="1317321"/>
          </a:xfrm>
          <a:prstGeom prst="rect">
            <a:avLst/>
          </a:prstGeom>
          <a:noFill/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t" anchorCtr="0">
            <a:normAutofit/>
          </a:bodyPr>
          <a:lstStyle/>
          <a:p>
            <a:pPr algn="ctr"/>
            <a:r>
              <a:rPr lang="en-GB" b="1" dirty="0"/>
              <a:t>Job queues, resource management</a:t>
            </a:r>
          </a:p>
          <a:p>
            <a:pPr algn="ctr"/>
            <a:endParaRPr lang="en-US" b="1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0719" y="2572157"/>
            <a:ext cx="2351893" cy="680704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9012" y="5704526"/>
            <a:ext cx="851786" cy="889365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4308" y="5985978"/>
            <a:ext cx="1371994" cy="397094"/>
          </a:xfrm>
          <a:prstGeom prst="rect">
            <a:avLst/>
          </a:prstGeom>
        </p:spPr>
      </p:pic>
      <p:sp>
        <p:nvSpPr>
          <p:cNvPr id="18" name="Explosion 2 17"/>
          <p:cNvSpPr/>
          <p:nvPr/>
        </p:nvSpPr>
        <p:spPr>
          <a:xfrm>
            <a:off x="8883941" y="2314779"/>
            <a:ext cx="1602297" cy="492467"/>
          </a:xfrm>
          <a:prstGeom prst="irregularSeal2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NEW</a:t>
            </a:r>
            <a:endParaRPr lang="en-US" dirty="0"/>
          </a:p>
        </p:txBody>
      </p:sp>
      <p:sp>
        <p:nvSpPr>
          <p:cNvPr id="3" name="Ellipse 2"/>
          <p:cNvSpPr/>
          <p:nvPr/>
        </p:nvSpPr>
        <p:spPr>
          <a:xfrm>
            <a:off x="4286774" y="5637402"/>
            <a:ext cx="1535186" cy="1073791"/>
          </a:xfrm>
          <a:prstGeom prst="ellipse">
            <a:avLst/>
          </a:prstGeom>
          <a:noFill/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DA1FDA39-864A-4058-B298-CE233A8B6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7BDC54E0-D284-40D7-ACDC-49DB238CF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9888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384550" y="304800"/>
            <a:ext cx="7283450" cy="1143000"/>
          </a:xfrm>
        </p:spPr>
        <p:txBody>
          <a:bodyPr>
            <a:normAutofit/>
          </a:bodyPr>
          <a:lstStyle/>
          <a:p>
            <a:r>
              <a:rPr lang="en-US" dirty="0"/>
              <a:t>what do you get as a </a:t>
            </a:r>
            <a:r>
              <a:rPr lang="en-US" b="1" dirty="0"/>
              <a:t>node</a:t>
            </a:r>
            <a:r>
              <a:rPr lang="en-US" dirty="0"/>
              <a:t>?</a:t>
            </a:r>
          </a:p>
        </p:txBody>
      </p:sp>
      <p:pic>
        <p:nvPicPr>
          <p:cNvPr id="1026" name="Picture 2" descr="D:\arm2arm\cloud.aip.de\SofortUpload\IMG_20160422_1127568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618792" y="334210"/>
            <a:ext cx="3451350" cy="6135733"/>
          </a:xfrm>
          <a:prstGeom prst="rect">
            <a:avLst/>
          </a:prstGeom>
          <a:noFill/>
        </p:spPr>
      </p:pic>
      <p:grpSp>
        <p:nvGrpSpPr>
          <p:cNvPr id="35" name="Gruppieren 34"/>
          <p:cNvGrpSpPr/>
          <p:nvPr/>
        </p:nvGrpSpPr>
        <p:grpSpPr>
          <a:xfrm>
            <a:off x="4953000" y="1981200"/>
            <a:ext cx="3200400" cy="2883932"/>
            <a:chOff x="3429000" y="1981200"/>
            <a:chExt cx="3200400" cy="2883932"/>
          </a:xfrm>
        </p:grpSpPr>
        <p:sp>
          <p:nvSpPr>
            <p:cNvPr id="27" name="Rechteck 26"/>
            <p:cNvSpPr/>
            <p:nvPr/>
          </p:nvSpPr>
          <p:spPr>
            <a:xfrm>
              <a:off x="3429000" y="2438400"/>
              <a:ext cx="1676400" cy="990600"/>
            </a:xfrm>
            <a:prstGeom prst="rect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3733800" y="2057400"/>
              <a:ext cx="862737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/>
                <a:t>RAM 1 </a:t>
              </a:r>
            </a:p>
          </p:txBody>
        </p:sp>
        <p:sp>
          <p:nvSpPr>
            <p:cNvPr id="29" name="Rechteck 28"/>
            <p:cNvSpPr/>
            <p:nvPr/>
          </p:nvSpPr>
          <p:spPr>
            <a:xfrm>
              <a:off x="4953000" y="3429000"/>
              <a:ext cx="1676400" cy="990600"/>
            </a:xfrm>
            <a:prstGeom prst="rect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5181600" y="4419600"/>
              <a:ext cx="862737" cy="369332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/>
                <a:t>RAM 2 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3886200" y="3429000"/>
              <a:ext cx="914400" cy="990600"/>
            </a:xfrm>
            <a:prstGeom prst="rect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3657600" y="4495800"/>
              <a:ext cx="1080745" cy="369332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/>
                <a:t>SOCKET2 </a:t>
              </a:r>
            </a:p>
          </p:txBody>
        </p:sp>
        <p:sp>
          <p:nvSpPr>
            <p:cNvPr id="33" name="Rechteck 32"/>
            <p:cNvSpPr/>
            <p:nvPr/>
          </p:nvSpPr>
          <p:spPr>
            <a:xfrm>
              <a:off x="5257800" y="2438400"/>
              <a:ext cx="914400" cy="990600"/>
            </a:xfrm>
            <a:prstGeom prst="rect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5334000" y="1981200"/>
              <a:ext cx="1080745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/>
                <a:t>SOCKET1 </a:t>
              </a:r>
            </a:p>
          </p:txBody>
        </p:sp>
      </p:grpSp>
      <p:sp>
        <p:nvSpPr>
          <p:cNvPr id="36" name="Textfeld 35"/>
          <p:cNvSpPr txBox="1"/>
          <p:nvPr/>
        </p:nvSpPr>
        <p:spPr>
          <a:xfrm>
            <a:off x="3247239" y="5356353"/>
            <a:ext cx="4869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2x Intel Xeon Gold 6252, 24 cores </a:t>
            </a:r>
            <a:r>
              <a:rPr lang="pt-BR" dirty="0"/>
              <a:t>– 2 numa nodes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5218F46-B672-4929-A789-F7A5C0B48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7AE372-DEBA-4F77-9C7D-9681ECD4F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0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HW topology </a:t>
            </a:r>
            <a:r>
              <a:rPr lang="en-US" dirty="0" err="1"/>
              <a:t>lstopo</a:t>
            </a:r>
            <a:r>
              <a:rPr lang="en-US" dirty="0"/>
              <a:t>: </a:t>
            </a:r>
            <a:r>
              <a:rPr lang="en-US" dirty="0" err="1"/>
              <a:t>AMDLei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EF4B7F-6381-4DE6-AC24-825253BF3FAF}" type="slidenum">
              <a:rPr lang="de-DE" smtClean="0"/>
              <a:pPr>
                <a:defRPr/>
              </a:pPr>
              <a:t>28</a:t>
            </a:fld>
            <a:endParaRPr lang="de-DE"/>
          </a:p>
        </p:txBody>
      </p:sp>
      <p:pic>
        <p:nvPicPr>
          <p:cNvPr id="2050" name="Picture 2" descr="D:\arm2arm\cloud.aip.de\clientsync\Talks\2016\topo-himem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306590" y="1310420"/>
            <a:ext cx="6091651" cy="4684834"/>
          </a:xfrm>
          <a:prstGeom prst="rect">
            <a:avLst/>
          </a:prstGeom>
          <a:noFill/>
        </p:spPr>
      </p:pic>
      <p:sp>
        <p:nvSpPr>
          <p:cNvPr id="5" name="Textfeld 4"/>
          <p:cNvSpPr txBox="1"/>
          <p:nvPr/>
        </p:nvSpPr>
        <p:spPr>
          <a:xfrm>
            <a:off x="4267201" y="1447800"/>
            <a:ext cx="1080745" cy="369332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SOCKET1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7391401" y="1447800"/>
            <a:ext cx="1080745" cy="369332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SOCKET2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3561CC-6D46-4304-8156-85D847E0C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20889769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HW topology </a:t>
            </a:r>
            <a:r>
              <a:rPr lang="en-US" dirty="0" err="1"/>
              <a:t>lstopo:himem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EF4B7F-6381-4DE6-AC24-825253BF3FAF}" type="slidenum">
              <a:rPr lang="de-DE" smtClean="0"/>
              <a:pPr>
                <a:defRPr/>
              </a:pPr>
              <a:t>29</a:t>
            </a:fld>
            <a:endParaRPr lang="de-DE"/>
          </a:p>
        </p:txBody>
      </p:sp>
      <p:pic>
        <p:nvPicPr>
          <p:cNvPr id="2050" name="Picture 2" descr="D:\arm2arm\cloud.aip.de\clientsync\Talks\2016\topo-hime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1" y="1219201"/>
            <a:ext cx="8285229" cy="4867275"/>
          </a:xfrm>
          <a:prstGeom prst="rect">
            <a:avLst/>
          </a:prstGeom>
          <a:noFill/>
        </p:spPr>
      </p:pic>
      <p:sp>
        <p:nvSpPr>
          <p:cNvPr id="5" name="Textfeld 4"/>
          <p:cNvSpPr txBox="1"/>
          <p:nvPr/>
        </p:nvSpPr>
        <p:spPr>
          <a:xfrm>
            <a:off x="2667001" y="1371600"/>
            <a:ext cx="1080745" cy="369332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SOCKET1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096001" y="1447800"/>
            <a:ext cx="1080745" cy="369332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SOCKET2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8763001" y="1447800"/>
            <a:ext cx="1080745" cy="36933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SOCKET3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819401" y="4191000"/>
            <a:ext cx="1027845" cy="369332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SOCKET4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2286000" y="1981200"/>
            <a:ext cx="74411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CPU1 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286000" y="3200400"/>
            <a:ext cx="74411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CPU2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286000" y="2438400"/>
            <a:ext cx="2971800" cy="36933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Cores:1-8 </a:t>
            </a:r>
          </a:p>
        </p:txBody>
      </p:sp>
      <p:sp>
        <p:nvSpPr>
          <p:cNvPr id="13" name="Rechteck 12"/>
          <p:cNvSpPr/>
          <p:nvPr/>
        </p:nvSpPr>
        <p:spPr>
          <a:xfrm>
            <a:off x="2286000" y="1447800"/>
            <a:ext cx="2971800" cy="2667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BB1AE2-B39D-497E-A8D3-B31CA8809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1589063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Daily workflow</a:t>
            </a:r>
          </a:p>
        </p:txBody>
      </p:sp>
      <p:pic>
        <p:nvPicPr>
          <p:cNvPr id="13316" name="Picture 2" descr="D:\arm2arm\cloud.aip.de\SofortUpload\IMG_20160609_1808508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1385888"/>
            <a:ext cx="8496300" cy="477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ieren 21"/>
          <p:cNvGrpSpPr>
            <a:grpSpLocks/>
          </p:cNvGrpSpPr>
          <p:nvPr/>
        </p:nvGrpSpPr>
        <p:grpSpPr bwMode="auto">
          <a:xfrm>
            <a:off x="1774826" y="836954"/>
            <a:ext cx="8361965" cy="5400335"/>
            <a:chOff x="251520" y="836712"/>
            <a:chExt cx="8361312" cy="5400600"/>
          </a:xfrm>
        </p:grpSpPr>
        <p:sp>
          <p:nvSpPr>
            <p:cNvPr id="11" name="Ovale Legende 10"/>
            <p:cNvSpPr/>
            <p:nvPr/>
          </p:nvSpPr>
          <p:spPr>
            <a:xfrm>
              <a:off x="251520" y="1196752"/>
              <a:ext cx="2232248" cy="1224136"/>
            </a:xfrm>
            <a:prstGeom prst="wedgeEllipseCallout">
              <a:avLst>
                <a:gd name="adj1" fmla="val 37861"/>
                <a:gd name="adj2" fmla="val 63615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 err="1"/>
                <a:t>PMViewer</a:t>
              </a:r>
              <a:endParaRPr lang="en-US" dirty="0"/>
            </a:p>
            <a:p>
              <a:pPr algn="ctr">
                <a:defRPr/>
              </a:pPr>
              <a:r>
                <a:rPr lang="en-US" dirty="0"/>
                <a:t>OpenGL 3D remote</a:t>
              </a:r>
            </a:p>
            <a:p>
              <a:pPr algn="ctr">
                <a:defRPr/>
              </a:pPr>
              <a:r>
                <a:rPr lang="en-US" dirty="0"/>
                <a:t>Rendering</a:t>
              </a:r>
            </a:p>
          </p:txBody>
        </p:sp>
        <p:sp>
          <p:nvSpPr>
            <p:cNvPr id="12" name="Ovale Legende 11"/>
            <p:cNvSpPr/>
            <p:nvPr/>
          </p:nvSpPr>
          <p:spPr>
            <a:xfrm>
              <a:off x="5796136" y="836712"/>
              <a:ext cx="2232248" cy="1224136"/>
            </a:xfrm>
            <a:prstGeom prst="wedgeEllipseCallout">
              <a:avLst>
                <a:gd name="adj1" fmla="val -38563"/>
                <a:gd name="adj2" fmla="val 83683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 err="1"/>
                <a:t>Nagios</a:t>
              </a:r>
              <a:endParaRPr lang="en-US" dirty="0"/>
            </a:p>
            <a:p>
              <a:pPr algn="ctr">
                <a:defRPr/>
              </a:pPr>
              <a:r>
                <a:rPr lang="en-US" dirty="0"/>
                <a:t>~300 nodes</a:t>
              </a:r>
            </a:p>
            <a:p>
              <a:pPr algn="ctr">
                <a:defRPr/>
              </a:pPr>
              <a:r>
                <a:rPr lang="en-US" dirty="0"/>
                <a:t>2000services</a:t>
              </a:r>
            </a:p>
          </p:txBody>
        </p:sp>
        <p:sp>
          <p:nvSpPr>
            <p:cNvPr id="13" name="Ovale Legende 12"/>
            <p:cNvSpPr/>
            <p:nvPr/>
          </p:nvSpPr>
          <p:spPr>
            <a:xfrm>
              <a:off x="5220072" y="3717032"/>
              <a:ext cx="2448272" cy="1008112"/>
            </a:xfrm>
            <a:prstGeom prst="wedgeEllipseCallout">
              <a:avLst>
                <a:gd name="adj1" fmla="val 24069"/>
                <a:gd name="adj2" fmla="val -134437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Live temperature </a:t>
              </a:r>
            </a:p>
          </p:txBody>
        </p:sp>
        <p:sp>
          <p:nvSpPr>
            <p:cNvPr id="14" name="Ovale Legende 13"/>
            <p:cNvSpPr/>
            <p:nvPr/>
          </p:nvSpPr>
          <p:spPr>
            <a:xfrm>
              <a:off x="2771800" y="1268760"/>
              <a:ext cx="2448272" cy="1008112"/>
            </a:xfrm>
            <a:prstGeom prst="wedgeEllipseCallout">
              <a:avLst>
                <a:gd name="adj1" fmla="val 34103"/>
                <a:gd name="adj2" fmla="val 1106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~100 Virtual productive machines</a:t>
              </a:r>
            </a:p>
          </p:txBody>
        </p:sp>
        <p:sp>
          <p:nvSpPr>
            <p:cNvPr id="15" name="Ovale Legende 14"/>
            <p:cNvSpPr/>
            <p:nvPr/>
          </p:nvSpPr>
          <p:spPr>
            <a:xfrm>
              <a:off x="3347864" y="5157192"/>
              <a:ext cx="2448272" cy="1008112"/>
            </a:xfrm>
            <a:prstGeom prst="wedgeEllipseCallout">
              <a:avLst>
                <a:gd name="adj1" fmla="val -82960"/>
                <a:gd name="adj2" fmla="val -6404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cloud.aip.de</a:t>
              </a:r>
            </a:p>
          </p:txBody>
        </p:sp>
        <p:sp>
          <p:nvSpPr>
            <p:cNvPr id="16" name="Ovale Legende 15"/>
            <p:cNvSpPr/>
            <p:nvPr/>
          </p:nvSpPr>
          <p:spPr>
            <a:xfrm>
              <a:off x="6164560" y="5093568"/>
              <a:ext cx="2448272" cy="1008112"/>
            </a:xfrm>
            <a:prstGeom prst="wedgeEllipseCallout">
              <a:avLst>
                <a:gd name="adj1" fmla="val 24069"/>
                <a:gd name="adj2" fmla="val -134437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Some nice tools</a:t>
              </a:r>
            </a:p>
          </p:txBody>
        </p:sp>
        <p:sp>
          <p:nvSpPr>
            <p:cNvPr id="17" name="Ovale Legende 16"/>
            <p:cNvSpPr/>
            <p:nvPr/>
          </p:nvSpPr>
          <p:spPr>
            <a:xfrm>
              <a:off x="539552" y="2924944"/>
              <a:ext cx="1224136" cy="864096"/>
            </a:xfrm>
            <a:prstGeom prst="wedgeEllipseCallout">
              <a:avLst>
                <a:gd name="adj1" fmla="val 112145"/>
                <a:gd name="adj2" fmla="val 148055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Users live support</a:t>
              </a:r>
            </a:p>
          </p:txBody>
        </p:sp>
        <p:sp>
          <p:nvSpPr>
            <p:cNvPr id="18" name="Ovale Legende 17"/>
            <p:cNvSpPr/>
            <p:nvPr/>
          </p:nvSpPr>
          <p:spPr>
            <a:xfrm>
              <a:off x="1259632" y="5373216"/>
              <a:ext cx="1224136" cy="864096"/>
            </a:xfrm>
            <a:prstGeom prst="wedgeEllipseCallout">
              <a:avLst>
                <a:gd name="adj1" fmla="val -74041"/>
                <a:gd name="adj2" fmla="val -126765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Brain food</a:t>
              </a:r>
            </a:p>
          </p:txBody>
        </p:sp>
        <p:sp>
          <p:nvSpPr>
            <p:cNvPr id="20" name="Ovale Legende 19"/>
            <p:cNvSpPr/>
            <p:nvPr/>
          </p:nvSpPr>
          <p:spPr>
            <a:xfrm>
              <a:off x="3851920" y="4293096"/>
              <a:ext cx="1224136" cy="864096"/>
            </a:xfrm>
            <a:prstGeom prst="wedgeEllipseCallout">
              <a:avLst>
                <a:gd name="adj1" fmla="val -82960"/>
                <a:gd name="adj2" fmla="val -27262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 err="1"/>
                <a:t>Termal</a:t>
              </a:r>
              <a:r>
                <a:rPr lang="en-US" sz="1400" dirty="0"/>
                <a:t> sensor</a:t>
              </a:r>
            </a:p>
          </p:txBody>
        </p:sp>
        <p:sp>
          <p:nvSpPr>
            <p:cNvPr id="21" name="Ovale Legende 20"/>
            <p:cNvSpPr/>
            <p:nvPr/>
          </p:nvSpPr>
          <p:spPr>
            <a:xfrm>
              <a:off x="3347864" y="3429000"/>
              <a:ext cx="792088" cy="504056"/>
            </a:xfrm>
            <a:prstGeom prst="wedgeEllipseCallout">
              <a:avLst>
                <a:gd name="adj1" fmla="val 58631"/>
                <a:gd name="adj2" fmla="val 95933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R-Pi</a:t>
              </a:r>
            </a:p>
          </p:txBody>
        </p:sp>
        <p:sp>
          <p:nvSpPr>
            <p:cNvPr id="22" name="Ovale Legende 21"/>
            <p:cNvSpPr/>
            <p:nvPr/>
          </p:nvSpPr>
          <p:spPr>
            <a:xfrm>
              <a:off x="2123728" y="3356992"/>
              <a:ext cx="1224136" cy="864096"/>
            </a:xfrm>
            <a:prstGeom prst="wedgeEllipseCallout">
              <a:avLst>
                <a:gd name="adj1" fmla="val -104143"/>
                <a:gd name="adj2" fmla="val 100673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160 </a:t>
              </a:r>
              <a:r>
                <a:rPr lang="en-US" sz="1400" dirty="0" err="1"/>
                <a:t>Mpc</a:t>
              </a:r>
              <a:r>
                <a:rPr lang="en-US" sz="1400" dirty="0"/>
                <a:t>/h</a:t>
              </a: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372B6E-BEFD-4068-9757-6ABC66880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2ECCBF-7059-4DE1-953B-768F04D12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2378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HW topology </a:t>
            </a:r>
            <a:r>
              <a:rPr lang="en-US" dirty="0" err="1"/>
              <a:t>lstopo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EF4B7F-6381-4DE6-AC24-825253BF3FAF}" type="slidenum">
              <a:rPr lang="de-DE" smtClean="0"/>
              <a:pPr>
                <a:defRPr/>
              </a:pPr>
              <a:t>30</a:t>
            </a:fld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4267200" y="1524001"/>
            <a:ext cx="152400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SOCKET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419601" y="1981201"/>
            <a:ext cx="974947" cy="646331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/>
              <a:t>CPU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4495800" y="2667001"/>
            <a:ext cx="878126" cy="46166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b="1" dirty="0"/>
              <a:t>CORE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505201" y="3124201"/>
            <a:ext cx="2962671" cy="4308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b="1" dirty="0"/>
              <a:t>S</a:t>
            </a:r>
            <a:r>
              <a:rPr lang="en-US" sz="1100" dirty="0"/>
              <a:t>imultaneous </a:t>
            </a:r>
            <a:r>
              <a:rPr lang="en-US" sz="1100" b="1" dirty="0"/>
              <a:t>M</a:t>
            </a:r>
            <a:r>
              <a:rPr lang="en-US" sz="1100" dirty="0"/>
              <a:t>ultithreading </a:t>
            </a:r>
            <a:r>
              <a:rPr lang="en-US" sz="1100" b="1" dirty="0"/>
              <a:t>T</a:t>
            </a:r>
            <a:r>
              <a:rPr lang="en-US" sz="1100" dirty="0"/>
              <a:t>echnology (</a:t>
            </a:r>
            <a:r>
              <a:rPr lang="en-US" sz="1100" b="1" dirty="0"/>
              <a:t>SMT</a:t>
            </a:r>
            <a:r>
              <a:rPr lang="en-US" sz="1100" dirty="0"/>
              <a:t>):</a:t>
            </a:r>
          </a:p>
          <a:p>
            <a:r>
              <a:rPr lang="en-US" sz="1100" b="1" dirty="0"/>
              <a:t>H</a:t>
            </a:r>
            <a:r>
              <a:rPr lang="en-US" sz="1100" dirty="0"/>
              <a:t>yper-</a:t>
            </a:r>
            <a:r>
              <a:rPr lang="en-US" sz="1100" b="1" dirty="0"/>
              <a:t>T</a:t>
            </a:r>
            <a:r>
              <a:rPr lang="en-US" sz="1100" dirty="0"/>
              <a:t>hreading </a:t>
            </a:r>
            <a:r>
              <a:rPr lang="en-US" sz="1100" b="1" dirty="0"/>
              <a:t>T</a:t>
            </a:r>
            <a:r>
              <a:rPr lang="en-US" sz="1100" dirty="0"/>
              <a:t>echnology (</a:t>
            </a:r>
            <a:r>
              <a:rPr lang="en-US" sz="1100" b="1" dirty="0"/>
              <a:t>HTT</a:t>
            </a:r>
            <a:r>
              <a:rPr lang="en-US" sz="1100" dirty="0"/>
              <a:t>)</a:t>
            </a:r>
          </a:p>
        </p:txBody>
      </p:sp>
      <p:cxnSp>
        <p:nvCxnSpPr>
          <p:cNvPr id="17" name="Gerade Verbindung mit Pfeil 16"/>
          <p:cNvCxnSpPr>
            <a:stCxn id="10" idx="3"/>
            <a:endCxn id="18" idx="1"/>
          </p:cNvCxnSpPr>
          <p:nvPr/>
        </p:nvCxnSpPr>
        <p:spPr>
          <a:xfrm flipV="1">
            <a:off x="5570134" y="2290465"/>
            <a:ext cx="1287867" cy="607368"/>
          </a:xfrm>
          <a:prstGeom prst="straightConnector1">
            <a:avLst/>
          </a:prstGeom>
          <a:ln w="57150">
            <a:headEnd type="triangle" w="med" len="med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6858000" y="1828800"/>
            <a:ext cx="3352800" cy="9233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We should care about this:</a:t>
            </a:r>
          </a:p>
          <a:p>
            <a:r>
              <a:rPr lang="en-US" dirty="0"/>
              <a:t>Each process/thread should go to its own core!!!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3886200" y="4419601"/>
            <a:ext cx="2438400" cy="1200329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WARNING:</a:t>
            </a:r>
          </a:p>
          <a:p>
            <a:r>
              <a:rPr lang="en-US" dirty="0"/>
              <a:t>This can slow down in most cases, it is </a:t>
            </a:r>
            <a:r>
              <a:rPr lang="en-US" b="1" dirty="0">
                <a:solidFill>
                  <a:srgbClr val="FF0000"/>
                </a:solidFill>
              </a:rPr>
              <a:t>OFF</a:t>
            </a:r>
            <a:r>
              <a:rPr lang="en-US" dirty="0"/>
              <a:t> on the cluster</a:t>
            </a:r>
          </a:p>
        </p:txBody>
      </p:sp>
      <p:cxnSp>
        <p:nvCxnSpPr>
          <p:cNvPr id="20" name="Gerade Verbindung mit Pfeil 19"/>
          <p:cNvCxnSpPr>
            <a:stCxn id="11" idx="2"/>
            <a:endCxn id="19" idx="0"/>
          </p:cNvCxnSpPr>
          <p:nvPr/>
        </p:nvCxnSpPr>
        <p:spPr>
          <a:xfrm flipH="1">
            <a:off x="5105401" y="3555088"/>
            <a:ext cx="1361" cy="864513"/>
          </a:xfrm>
          <a:prstGeom prst="straightConnector1">
            <a:avLst/>
          </a:prstGeom>
          <a:ln w="57150">
            <a:headEnd type="triangle" w="med" len="med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DB5220-F638-49B4-8E9E-A83BF2535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34227049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Shared Memory Devices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913" y="1622088"/>
            <a:ext cx="7404039" cy="449348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963345-95D4-4215-9915-9DA2637EE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C591FB-3B1D-4745-B2B6-F630D475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5709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Shared Memory Devices: </a:t>
            </a:r>
            <a:r>
              <a:rPr lang="en-US" dirty="0" err="1"/>
              <a:t>OpenMP</a:t>
            </a:r>
            <a:r>
              <a:rPr lang="en-US" dirty="0"/>
              <a:t>/</a:t>
            </a:r>
            <a:r>
              <a:rPr lang="en-US" dirty="0" err="1"/>
              <a:t>thr</a:t>
            </a:r>
            <a:endParaRPr lang="en-US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913" y="1622088"/>
            <a:ext cx="7404039" cy="449348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003" y="1690688"/>
            <a:ext cx="7485857" cy="4164809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807086-D475-48BC-ACDB-606EAAD51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D2A3F1-C8BE-40BE-ACD7-97023C91F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459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Shared Memory Devices: </a:t>
            </a:r>
            <a:r>
              <a:rPr lang="en-US" dirty="0" err="1"/>
              <a:t>OpenMP</a:t>
            </a:r>
            <a:r>
              <a:rPr lang="en-US" dirty="0"/>
              <a:t>/threads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457" y="1690688"/>
            <a:ext cx="9375151" cy="416759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00FB3C-F07A-4300-A549-5A71620EB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7CFA2F-5947-443B-BB1A-BE407A873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8047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distributed memory machines: MPI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354" y="1623931"/>
            <a:ext cx="7847372" cy="46528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7817DB-6A75-49DD-A41B-9EC251083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062872-BF08-4C2F-A34A-16FD57811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1269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Reminder…</a:t>
            </a:r>
            <a:endParaRPr lang="en-US" dirty="0"/>
          </a:p>
        </p:txBody>
      </p:sp>
      <p:pic>
        <p:nvPicPr>
          <p:cNvPr id="2050" name="Picture 2" descr="Multithreaded programming – theory vs actual | Cup-A-Co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205" y="1690688"/>
            <a:ext cx="8324850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1728132" y="5763237"/>
            <a:ext cx="2390862" cy="40267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Jobqueue</a:t>
            </a:r>
          </a:p>
        </p:txBody>
      </p:sp>
      <p:sp>
        <p:nvSpPr>
          <p:cNvPr id="6" name="Rechteck 5"/>
          <p:cNvSpPr/>
          <p:nvPr/>
        </p:nvSpPr>
        <p:spPr>
          <a:xfrm>
            <a:off x="5705911" y="5763237"/>
            <a:ext cx="2390862" cy="40267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Interactive</a:t>
            </a:r>
          </a:p>
        </p:txBody>
      </p:sp>
      <p:sp>
        <p:nvSpPr>
          <p:cNvPr id="5" name="Rechteck 4"/>
          <p:cNvSpPr/>
          <p:nvPr/>
        </p:nvSpPr>
        <p:spPr>
          <a:xfrm>
            <a:off x="3657601" y="2888170"/>
            <a:ext cx="3977778" cy="224497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Load balance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Scalability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parallel efficiency: </a:t>
            </a:r>
            <a:r>
              <a:rPr lang="en-US" b="1" dirty="0"/>
              <a:t>E=S/N</a:t>
            </a:r>
            <a:r>
              <a:rPr lang="en-US" dirty="0"/>
              <a:t>, </a:t>
            </a:r>
          </a:p>
          <a:p>
            <a:r>
              <a:rPr lang="en-US" dirty="0"/>
              <a:t>where </a:t>
            </a:r>
            <a:r>
              <a:rPr lang="en-US" b="1" dirty="0"/>
              <a:t>S=T1/TN</a:t>
            </a:r>
          </a:p>
          <a:p>
            <a:r>
              <a:rPr lang="en-US" dirty="0"/>
              <a:t>N number of processes,</a:t>
            </a:r>
          </a:p>
          <a:p>
            <a:r>
              <a:rPr lang="en-US" dirty="0"/>
              <a:t>T1,TN elapsed time. </a:t>
            </a:r>
          </a:p>
          <a:p>
            <a:r>
              <a:rPr lang="en-US" dirty="0"/>
              <a:t>Code scales linearly if S=N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89803A-C86A-4A82-87EF-3ACCB0B9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EC39A8-C3C4-47B3-857B-7054E9888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2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Who is using most of the CPU time?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57142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Cosmology:</a:t>
            </a:r>
          </a:p>
          <a:p>
            <a:pPr lvl="1"/>
            <a:r>
              <a:rPr lang="en-GB" dirty="0" err="1"/>
              <a:t>MHD+Gravity+Gasdynamics</a:t>
            </a:r>
            <a:endParaRPr lang="en-GB" dirty="0"/>
          </a:p>
          <a:p>
            <a:pPr lvl="1"/>
            <a:r>
              <a:rPr lang="en-GB" dirty="0" err="1"/>
              <a:t>Starformation</a:t>
            </a:r>
            <a:r>
              <a:rPr lang="en-GB" dirty="0"/>
              <a:t>, Cosmic </a:t>
            </a:r>
            <a:r>
              <a:rPr lang="en-GB" dirty="0" err="1"/>
              <a:t>Rays,BH</a:t>
            </a:r>
            <a:r>
              <a:rPr lang="en-GB" dirty="0"/>
              <a:t>…</a:t>
            </a:r>
          </a:p>
          <a:p>
            <a:r>
              <a:rPr lang="en-GB" dirty="0"/>
              <a:t>Magneto-hydrodynamics: MHD</a:t>
            </a:r>
          </a:p>
          <a:p>
            <a:r>
              <a:rPr lang="en-GB" dirty="0"/>
              <a:t>Data processing from telescopes</a:t>
            </a:r>
            <a:endParaRPr lang="en-US" dirty="0"/>
          </a:p>
        </p:txBody>
      </p:sp>
      <p:pic>
        <p:nvPicPr>
          <p:cNvPr id="4" name="Inhaltsplatzhalter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128" y="1825625"/>
            <a:ext cx="6167036" cy="3739475"/>
          </a:xfrm>
          <a:prstGeom prst="rect">
            <a:avLst/>
          </a:prstGeom>
        </p:spPr>
      </p:pic>
      <p:sp>
        <p:nvSpPr>
          <p:cNvPr id="5" name="Inhaltsplatzhalter 2"/>
          <p:cNvSpPr txBox="1">
            <a:spLocks/>
          </p:cNvSpPr>
          <p:nvPr/>
        </p:nvSpPr>
        <p:spPr>
          <a:xfrm>
            <a:off x="838200" y="4561834"/>
            <a:ext cx="10515600" cy="1857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Adaptive unstructured mesh, MPI-</a:t>
            </a:r>
            <a:r>
              <a:rPr lang="en-GB" dirty="0" err="1"/>
              <a:t>OpenMP</a:t>
            </a:r>
            <a:endParaRPr lang="en-GB" dirty="0"/>
          </a:p>
          <a:p>
            <a:r>
              <a:rPr lang="en-GB" dirty="0"/>
              <a:t>Magneto-hydrodynamics: AMR-</a:t>
            </a:r>
            <a:r>
              <a:rPr lang="en-GB" dirty="0" err="1"/>
              <a:t>OctTree</a:t>
            </a:r>
            <a:endParaRPr lang="en-GB" dirty="0"/>
          </a:p>
          <a:p>
            <a:r>
              <a:rPr lang="en-GB" dirty="0"/>
              <a:t>Data processing from telescopes: python, c, java</a:t>
            </a:r>
            <a:r>
              <a:rPr lang="en-GB"/>
              <a:t>, other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DFEC7-680E-4456-BE4F-89FA36E91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532226-340D-4CBF-83E9-93096847A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677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stack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GB" dirty="0"/>
              <a:t>(dask2) [arm2arm@nnewl3 ~]$ </a:t>
            </a:r>
            <a:r>
              <a:rPr lang="en-GB" b="1" dirty="0"/>
              <a:t>module avail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------------------------------------------------------- /opt/</a:t>
            </a:r>
            <a:r>
              <a:rPr lang="en-GB" dirty="0" err="1"/>
              <a:t>ohpc</a:t>
            </a:r>
            <a:r>
              <a:rPr lang="en-GB" dirty="0"/>
              <a:t>/pub/</a:t>
            </a:r>
            <a:r>
              <a:rPr lang="en-GB" dirty="0" err="1"/>
              <a:t>moduledeps</a:t>
            </a:r>
            <a:r>
              <a:rPr lang="en-GB" dirty="0"/>
              <a:t>/gnu9-openmpi4 --------------------------------------------------------</a:t>
            </a:r>
          </a:p>
          <a:p>
            <a:pPr marL="0" indent="0">
              <a:buNone/>
            </a:pPr>
            <a:r>
              <a:rPr lang="en-GB" dirty="0"/>
              <a:t>   boost/1.76.0    </a:t>
            </a:r>
            <a:r>
              <a:rPr lang="en-GB" dirty="0" err="1"/>
              <a:t>hypre</a:t>
            </a:r>
            <a:r>
              <a:rPr lang="en-GB" dirty="0"/>
              <a:t>/2.18.1    mumps/5.2.1     </a:t>
            </a:r>
            <a:r>
              <a:rPr lang="en-GB" dirty="0" err="1"/>
              <a:t>opencoarrays</a:t>
            </a:r>
            <a:r>
              <a:rPr lang="en-GB" dirty="0"/>
              <a:t>/2.9.2    phdf5/1.10.8      py3-mpi4py/3.0.3    </a:t>
            </a:r>
            <a:r>
              <a:rPr lang="en-GB" dirty="0" err="1"/>
              <a:t>scalapack</a:t>
            </a:r>
            <a:r>
              <a:rPr lang="en-GB" dirty="0"/>
              <a:t>/2.1.0    </a:t>
            </a:r>
            <a:r>
              <a:rPr lang="en-GB" dirty="0" err="1"/>
              <a:t>superlu_dist</a:t>
            </a:r>
            <a:r>
              <a:rPr lang="en-GB" dirty="0"/>
              <a:t>/6.4.0</a:t>
            </a:r>
          </a:p>
          <a:p>
            <a:pPr marL="0" indent="0">
              <a:buNone/>
            </a:pPr>
            <a:r>
              <a:rPr lang="en-GB" dirty="0"/>
              <a:t>   </a:t>
            </a:r>
            <a:r>
              <a:rPr lang="en-GB" dirty="0" err="1"/>
              <a:t>fftw</a:t>
            </a:r>
            <a:r>
              <a:rPr lang="en-GB" dirty="0"/>
              <a:t>/3.3.8      </a:t>
            </a:r>
            <a:r>
              <a:rPr lang="en-GB" dirty="0" err="1"/>
              <a:t>mfem</a:t>
            </a:r>
            <a:r>
              <a:rPr lang="en-GB" dirty="0"/>
              <a:t>/4.3        </a:t>
            </a:r>
            <a:r>
              <a:rPr lang="en-GB" dirty="0" err="1"/>
              <a:t>netcdf</a:t>
            </a:r>
            <a:r>
              <a:rPr lang="en-GB" dirty="0"/>
              <a:t>/4.7.4    </a:t>
            </a:r>
            <a:r>
              <a:rPr lang="en-GB" dirty="0" err="1"/>
              <a:t>petsc</a:t>
            </a:r>
            <a:r>
              <a:rPr lang="en-GB" dirty="0"/>
              <a:t>/3.16.1          </a:t>
            </a:r>
            <a:r>
              <a:rPr lang="en-GB" dirty="0" err="1"/>
              <a:t>ptscotch</a:t>
            </a:r>
            <a:r>
              <a:rPr lang="en-GB" dirty="0"/>
              <a:t>/6.0.6    py3-scipy/1.5.1     </a:t>
            </a:r>
            <a:r>
              <a:rPr lang="en-GB" dirty="0" err="1"/>
              <a:t>slepc</a:t>
            </a:r>
            <a:r>
              <a:rPr lang="en-GB" dirty="0"/>
              <a:t>/3.16.0       </a:t>
            </a:r>
            <a:r>
              <a:rPr lang="en-GB" dirty="0" err="1"/>
              <a:t>trilinos</a:t>
            </a:r>
            <a:r>
              <a:rPr lang="en-GB" dirty="0"/>
              <a:t>/13.2.0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------------------------------------------------------------ /opt/</a:t>
            </a:r>
            <a:r>
              <a:rPr lang="en-GB" dirty="0" err="1"/>
              <a:t>ohpc</a:t>
            </a:r>
            <a:r>
              <a:rPr lang="en-GB" dirty="0"/>
              <a:t>/pub/</a:t>
            </a:r>
            <a:r>
              <a:rPr lang="en-GB" dirty="0" err="1"/>
              <a:t>moduledeps</a:t>
            </a:r>
            <a:r>
              <a:rPr lang="en-GB" dirty="0"/>
              <a:t>/gnu9 ------------------------------------------------------------</a:t>
            </a:r>
          </a:p>
          <a:p>
            <a:pPr marL="0" indent="0">
              <a:buNone/>
            </a:pPr>
            <a:r>
              <a:rPr lang="en-GB" dirty="0"/>
              <a:t>   </a:t>
            </a:r>
            <a:r>
              <a:rPr lang="en-GB" dirty="0" err="1"/>
              <a:t>gsl</a:t>
            </a:r>
            <a:r>
              <a:rPr lang="en-GB" dirty="0"/>
              <a:t>/2.7     (L)    </a:t>
            </a:r>
            <a:r>
              <a:rPr lang="en-GB" dirty="0" err="1"/>
              <a:t>impi</a:t>
            </a:r>
            <a:r>
              <a:rPr lang="en-GB" dirty="0"/>
              <a:t>/2021.4.0    </a:t>
            </a:r>
            <a:r>
              <a:rPr lang="en-GB" dirty="0" err="1"/>
              <a:t>mpich</a:t>
            </a:r>
            <a:r>
              <a:rPr lang="en-GB" dirty="0"/>
              <a:t>/3.4.2-ofi    </a:t>
            </a:r>
            <a:r>
              <a:rPr lang="en-GB" dirty="0" err="1"/>
              <a:t>openblas</a:t>
            </a:r>
            <a:r>
              <a:rPr lang="en-GB" dirty="0"/>
              <a:t>/0.3.7        py3-numpy/1.19.5</a:t>
            </a:r>
          </a:p>
          <a:p>
            <a:pPr marL="0" indent="0">
              <a:buNone/>
            </a:pPr>
            <a:r>
              <a:rPr lang="en-GB" dirty="0"/>
              <a:t>   hdf5/1.10.8 (L)    metis/5.1.0      mvapich2/2.3.6     openmpi4/4.1.1 (L)    </a:t>
            </a:r>
            <a:r>
              <a:rPr lang="en-GB" dirty="0" err="1"/>
              <a:t>superlu</a:t>
            </a:r>
            <a:r>
              <a:rPr lang="en-GB" dirty="0"/>
              <a:t>/5.2.1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-------------------------------------------------------------- /opt/</a:t>
            </a:r>
            <a:r>
              <a:rPr lang="en-GB" dirty="0" err="1"/>
              <a:t>ohpc</a:t>
            </a:r>
            <a:r>
              <a:rPr lang="en-GB" dirty="0"/>
              <a:t>/pub/</a:t>
            </a:r>
            <a:r>
              <a:rPr lang="en-GB" dirty="0" err="1"/>
              <a:t>modulefiles</a:t>
            </a:r>
            <a:r>
              <a:rPr lang="en-GB" dirty="0"/>
              <a:t> --------------------------------------------------------------</a:t>
            </a:r>
          </a:p>
          <a:p>
            <a:pPr marL="0" indent="0">
              <a:buNone/>
            </a:pPr>
            <a:r>
              <a:rPr lang="en-GB" dirty="0"/>
              <a:t>   </a:t>
            </a:r>
            <a:r>
              <a:rPr lang="en-GB" dirty="0" err="1"/>
              <a:t>EasyBuild</a:t>
            </a:r>
            <a:r>
              <a:rPr lang="en-GB" dirty="0"/>
              <a:t>/4.8.2        gnu9/9.4.0     (L)      intel/2022.0.1    intel/2023.2.1   (D)    </a:t>
            </a:r>
            <a:r>
              <a:rPr lang="en-GB" dirty="0" err="1"/>
              <a:t>ohpc</a:t>
            </a:r>
            <a:r>
              <a:rPr lang="en-GB" dirty="0"/>
              <a:t>           (L)    </a:t>
            </a:r>
            <a:r>
              <a:rPr lang="en-GB" dirty="0" err="1"/>
              <a:t>prun</a:t>
            </a:r>
            <a:r>
              <a:rPr lang="en-GB" dirty="0"/>
              <a:t>/2.2          (L)</a:t>
            </a:r>
          </a:p>
          <a:p>
            <a:pPr marL="0" indent="0">
              <a:buNone/>
            </a:pPr>
            <a:r>
              <a:rPr lang="en-GB" dirty="0"/>
              <a:t>   </a:t>
            </a:r>
            <a:r>
              <a:rPr lang="en-GB" dirty="0" err="1"/>
              <a:t>autotools</a:t>
            </a:r>
            <a:r>
              <a:rPr lang="en-GB" dirty="0"/>
              <a:t>       (L)    </a:t>
            </a:r>
            <a:r>
              <a:rPr lang="en-GB" dirty="0" err="1"/>
              <a:t>hwloc</a:t>
            </a:r>
            <a:r>
              <a:rPr lang="en-GB" dirty="0"/>
              <a:t>/2.7.0             intel/2022.0.2    intel/2024.0.0          openmpi-x86_64        singularity/3.7.1</a:t>
            </a:r>
          </a:p>
          <a:p>
            <a:pPr marL="0" indent="0">
              <a:buNone/>
            </a:pPr>
            <a:r>
              <a:rPr lang="en-GB" dirty="0"/>
              <a:t>   </a:t>
            </a:r>
            <a:r>
              <a:rPr lang="en-GB" dirty="0" err="1"/>
              <a:t>cmake</a:t>
            </a:r>
            <a:r>
              <a:rPr lang="en-GB" dirty="0"/>
              <a:t>/3.24.2           </a:t>
            </a:r>
            <a:r>
              <a:rPr lang="en-GB" dirty="0" err="1"/>
              <a:t>hwloc</a:t>
            </a:r>
            <a:r>
              <a:rPr lang="en-GB" dirty="0"/>
              <a:t>/2.7.2    (L,D)    intel/2022.1.0    intel/2024.0.1          </a:t>
            </a:r>
            <a:r>
              <a:rPr lang="en-GB" dirty="0" err="1"/>
              <a:t>os</a:t>
            </a:r>
            <a:r>
              <a:rPr lang="en-GB" dirty="0"/>
              <a:t>                    </a:t>
            </a:r>
            <a:r>
              <a:rPr lang="en-GB" dirty="0" err="1"/>
              <a:t>ucx</a:t>
            </a:r>
            <a:r>
              <a:rPr lang="en-GB" dirty="0"/>
              <a:t>/1.15.0        (L)</a:t>
            </a:r>
          </a:p>
          <a:p>
            <a:pPr marL="0" indent="0">
              <a:buNone/>
            </a:pPr>
            <a:r>
              <a:rPr lang="en-GB" dirty="0"/>
              <a:t>   gnu12/12.3.0           intel/2021.4.0          intel/2022.2.0    </a:t>
            </a:r>
            <a:r>
              <a:rPr lang="en-GB" dirty="0" err="1"/>
              <a:t>libfabric</a:t>
            </a:r>
            <a:r>
              <a:rPr lang="en-GB" dirty="0"/>
              <a:t>/1.19.0 (L)    </a:t>
            </a:r>
            <a:r>
              <a:rPr lang="en-GB" dirty="0" err="1"/>
              <a:t>papi</a:t>
            </a:r>
            <a:r>
              <a:rPr lang="en-GB" dirty="0"/>
              <a:t>/6.0.0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1D55DB-E063-4F02-AE0A-785B5464D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7C286D-EC79-48A4-A0C7-30C18B9BF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6572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1108" y="1518807"/>
            <a:ext cx="5870249" cy="4343608"/>
          </a:xfrm>
        </p:spPr>
        <p:txBody>
          <a:bodyPr/>
          <a:lstStyle/>
          <a:p>
            <a:r>
              <a:rPr lang="en-US" dirty="0"/>
              <a:t>Selecting right tools for the right tasks is hard.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087742" y="5334534"/>
            <a:ext cx="8669651" cy="38906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 descr="What are the Greenest Programing Languages?👩🏻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195" y="574366"/>
            <a:ext cx="2154713" cy="587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Software stack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F0E6F4-180F-4D10-BC8B-9C05EA465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E54429-39A3-451D-BE76-D07B5696C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8849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Interactive usage of </a:t>
            </a:r>
            <a:r>
              <a:rPr lang="en-GB" dirty="0" err="1"/>
              <a:t>tensorflow</a:t>
            </a:r>
            <a:r>
              <a:rPr lang="en-GB" dirty="0"/>
              <a:t> on GPU </a:t>
            </a:r>
            <a:endParaRPr lang="en-US" dirty="0"/>
          </a:p>
        </p:txBody>
      </p:sp>
      <p:sp>
        <p:nvSpPr>
          <p:cNvPr id="20" name="Inhaltsplatzhalter 19"/>
          <p:cNvSpPr>
            <a:spLocks noGrp="1"/>
          </p:cNvSpPr>
          <p:nvPr>
            <p:ph idx="1"/>
          </p:nvPr>
        </p:nvSpPr>
        <p:spPr>
          <a:xfrm>
            <a:off x="838200" y="1825625"/>
            <a:ext cx="1025387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Reserve GPU:</a:t>
            </a:r>
          </a:p>
          <a:p>
            <a:r>
              <a:rPr lang="en-GB" sz="2000" b="1" dirty="0" err="1"/>
              <a:t>srun</a:t>
            </a:r>
            <a:r>
              <a:rPr lang="en-GB" sz="2000" b="1" dirty="0"/>
              <a:t> -p </a:t>
            </a:r>
            <a:r>
              <a:rPr lang="en-GB" sz="2000" b="1" dirty="0" err="1"/>
              <a:t>gpu</a:t>
            </a:r>
            <a:r>
              <a:rPr lang="en-GB" sz="2000" b="1" dirty="0"/>
              <a:t> --</a:t>
            </a:r>
            <a:r>
              <a:rPr lang="en-GB" sz="2000" b="1" dirty="0" err="1"/>
              <a:t>pty</a:t>
            </a:r>
            <a:r>
              <a:rPr lang="en-GB" sz="2000" b="1" dirty="0"/>
              <a:t> bash</a:t>
            </a:r>
          </a:p>
          <a:p>
            <a:pPr marL="0" indent="0">
              <a:buNone/>
            </a:pPr>
            <a:r>
              <a:rPr lang="en-GB" sz="2000" dirty="0"/>
              <a:t>On the </a:t>
            </a:r>
            <a:r>
              <a:rPr lang="en-GB" sz="2000" dirty="0" err="1"/>
              <a:t>gpu</a:t>
            </a:r>
            <a:r>
              <a:rPr lang="en-GB" sz="2000" dirty="0"/>
              <a:t> node:</a:t>
            </a:r>
          </a:p>
          <a:p>
            <a:r>
              <a:rPr lang="en-US" sz="2000" b="1" dirty="0"/>
              <a:t>module load singularity</a:t>
            </a:r>
          </a:p>
          <a:p>
            <a:r>
              <a:rPr lang="en-US" sz="2000" b="1" dirty="0"/>
              <a:t>singularity pull </a:t>
            </a:r>
            <a:r>
              <a:rPr lang="en-DE" sz="2000" b="1" dirty="0"/>
              <a:t>–</a:t>
            </a:r>
            <a:r>
              <a:rPr lang="en-US" sz="2000" b="1" dirty="0" err="1"/>
              <a:t>docker</a:t>
            </a:r>
            <a:r>
              <a:rPr lang="en-US" sz="2000" b="1" dirty="0"/>
              <a:t>-login docker://gitlab.aip.de:5005/akhalatyan/gpu-on-newton:main</a:t>
            </a:r>
          </a:p>
          <a:p>
            <a:r>
              <a:rPr lang="en-US" sz="2000" b="1" dirty="0"/>
              <a:t>singularity run --bind /</a:t>
            </a:r>
            <a:r>
              <a:rPr lang="en-US" sz="2000" b="1" dirty="0" err="1"/>
              <a:t>lustre</a:t>
            </a:r>
            <a:r>
              <a:rPr lang="en-US" sz="2000" b="1" dirty="0"/>
              <a:t>/arm2arm:/</a:t>
            </a:r>
            <a:r>
              <a:rPr lang="en-US" sz="2000" b="1" dirty="0" err="1"/>
              <a:t>lustre</a:t>
            </a:r>
            <a:r>
              <a:rPr lang="en-US" sz="2000" b="1" dirty="0"/>
              <a:t>/arm2arm  --</a:t>
            </a:r>
            <a:r>
              <a:rPr lang="en-US" sz="2000" b="1" dirty="0" err="1"/>
              <a:t>nv</a:t>
            </a:r>
            <a:r>
              <a:rPr lang="en-US" sz="2000" b="1" dirty="0"/>
              <a:t> </a:t>
            </a:r>
            <a:r>
              <a:rPr lang="en-US" sz="2000" b="1" dirty="0" err="1"/>
              <a:t>gpu</a:t>
            </a:r>
            <a:r>
              <a:rPr lang="en-US" sz="2000" b="1" dirty="0"/>
              <a:t>-on-</a:t>
            </a:r>
            <a:r>
              <a:rPr lang="en-US" sz="2000" b="1" dirty="0" err="1"/>
              <a:t>newton_main.sif</a:t>
            </a:r>
            <a:endParaRPr lang="en-US" sz="20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AA2223-FFDF-4BBA-884F-28A867032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899061-32B3-4D92-8B08-C217C6273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413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/>
              <a:t>Scientific life (top to down)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62DA851-C625-4FC1-8461-D132D1D67C47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172624" y="2861888"/>
            <a:ext cx="1365806" cy="156018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2863660"/>
            <a:ext cx="1515122" cy="1558411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600" y="2845744"/>
            <a:ext cx="2200582" cy="1695687"/>
          </a:xfrm>
          <a:prstGeom prst="rect">
            <a:avLst/>
          </a:prstGeom>
        </p:spPr>
      </p:pic>
      <p:graphicFrame>
        <p:nvGraphicFramePr>
          <p:cNvPr id="11" name="Diagramm 10"/>
          <p:cNvGraphicFramePr/>
          <p:nvPr/>
        </p:nvGraphicFramePr>
        <p:xfrm>
          <a:off x="2172624" y="1371600"/>
          <a:ext cx="7495558" cy="1608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3" name="Diagramm 12"/>
          <p:cNvGraphicFramePr/>
          <p:nvPr/>
        </p:nvGraphicFramePr>
        <p:xfrm>
          <a:off x="2152650" y="4671940"/>
          <a:ext cx="7515532" cy="2049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E45B7A-AFAC-4A7F-BA07-19FDF068B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10102132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4676" y="30071"/>
            <a:ext cx="10515600" cy="1325563"/>
          </a:xfrm>
        </p:spPr>
        <p:txBody>
          <a:bodyPr/>
          <a:lstStyle/>
          <a:p>
            <a:r>
              <a:rPr lang="en-GB" dirty="0" err="1"/>
              <a:t>Runnig</a:t>
            </a:r>
            <a:r>
              <a:rPr lang="en-GB" dirty="0"/>
              <a:t> jobs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676" y="978129"/>
            <a:ext cx="5604407" cy="55023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318" y="978129"/>
            <a:ext cx="5224469" cy="55023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CD74C9-E287-473C-90F3-4A0651F4D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C1A1E-D0D5-4C28-87B4-40804F288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220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Questions?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A34F2F7-8F18-45C7-9234-FA0683B45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5BBA29-4431-4869-9BBD-2AE5E81EF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570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trike="sngStrike" dirty="0">
                <a:solidFill>
                  <a:srgbClr val="FF0000"/>
                </a:solidFill>
              </a:rPr>
              <a:t>Use CLOUD everywhere!!!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CE837B-3AFE-4A2A-A92B-1EFF91721727}" type="slidenum">
              <a:rPr lang="de-DE" smtClean="0"/>
              <a:pPr>
                <a:defRPr/>
              </a:pPr>
              <a:t>42</a:t>
            </a:fld>
            <a:endParaRPr lang="de-DE"/>
          </a:p>
        </p:txBody>
      </p:sp>
      <p:pic>
        <p:nvPicPr>
          <p:cNvPr id="1028" name="Picture 4" descr="http://www.bristolwireless.net/wp-content/uploads/cache/2015/01/thereisnocloud-final/-13365739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1484785"/>
            <a:ext cx="5715000" cy="3695701"/>
          </a:xfrm>
          <a:prstGeom prst="rect">
            <a:avLst/>
          </a:prstGeom>
          <a:noFill/>
        </p:spPr>
      </p:pic>
      <p:sp>
        <p:nvSpPr>
          <p:cNvPr id="9" name="Rechteck 8"/>
          <p:cNvSpPr/>
          <p:nvPr/>
        </p:nvSpPr>
        <p:spPr>
          <a:xfrm>
            <a:off x="1991545" y="5661248"/>
            <a:ext cx="4155753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/>
              <a:t>Free Software Foundation Europe: fsfe.org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FD5EBF-1DB4-4B31-9E3B-612C9C782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460542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eScience+HPC+IT</a:t>
            </a:r>
            <a:endParaRPr lang="en-US" dirty="0"/>
          </a:p>
        </p:txBody>
      </p:sp>
      <p:graphicFrame>
        <p:nvGraphicFramePr>
          <p:cNvPr id="17" name="Inhaltsplatzhalter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097980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B4DA9-035B-48D9-9FEE-FACC22804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9CB058-CDB9-4BDE-A70D-71BD92990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3E9E-2D1C-415E-8465-9BE2F9715B2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55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Infrastructure (down to top)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2DA851-C625-4FC1-8461-D132D1D67C47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  <p:pic>
        <p:nvPicPr>
          <p:cNvPr id="7" name="Picture 2" descr="https://i2.wp.com/www.penguinpunk.net/blog/wp-content/uploads/2020/02/SFD19_MinIO_Architecture.png?ssl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5091204"/>
            <a:ext cx="2493545" cy="100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977312"/>
            <a:ext cx="2633662" cy="1204182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581" y="2340727"/>
            <a:ext cx="1475842" cy="799153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2931" y="2346645"/>
            <a:ext cx="1475842" cy="799153"/>
          </a:xfrm>
          <a:prstGeom prst="rect">
            <a:avLst/>
          </a:prstGeom>
        </p:spPr>
      </p:pic>
      <p:pic>
        <p:nvPicPr>
          <p:cNvPr id="10" name="Picture 22" descr="Bildergebnis für nvidi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2518083"/>
            <a:ext cx="549483" cy="29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feld 17"/>
          <p:cNvSpPr txBox="1"/>
          <p:nvPr/>
        </p:nvSpPr>
        <p:spPr>
          <a:xfrm>
            <a:off x="3601381" y="1961036"/>
            <a:ext cx="1671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Compute nodes</a:t>
            </a:r>
            <a:endParaRPr lang="en-US" dirty="0"/>
          </a:p>
        </p:txBody>
      </p:sp>
      <p:sp>
        <p:nvSpPr>
          <p:cNvPr id="19" name="Textfeld 18"/>
          <p:cNvSpPr txBox="1"/>
          <p:nvPr/>
        </p:nvSpPr>
        <p:spPr>
          <a:xfrm>
            <a:off x="7687368" y="1607980"/>
            <a:ext cx="895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Storage</a:t>
            </a:r>
            <a:endParaRPr lang="en-US" dirty="0"/>
          </a:p>
        </p:txBody>
      </p:sp>
      <p:sp>
        <p:nvSpPr>
          <p:cNvPr id="22" name="Textfeld 21"/>
          <p:cNvSpPr txBox="1"/>
          <p:nvPr/>
        </p:nvSpPr>
        <p:spPr>
          <a:xfrm>
            <a:off x="7672571" y="4649343"/>
            <a:ext cx="3899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Cloud friendly? Recycle your hardware</a:t>
            </a:r>
            <a:endParaRPr lang="en-US" dirty="0"/>
          </a:p>
        </p:txBody>
      </p:sp>
      <p:sp>
        <p:nvSpPr>
          <p:cNvPr id="23" name="Textfeld 22"/>
          <p:cNvSpPr txBox="1"/>
          <p:nvPr/>
        </p:nvSpPr>
        <p:spPr>
          <a:xfrm>
            <a:off x="5298319" y="4649343"/>
            <a:ext cx="2114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HPC Cloud friendly</a:t>
            </a:r>
            <a:endParaRPr lang="en-US" dirty="0"/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8319" y="5148266"/>
            <a:ext cx="1800476" cy="895475"/>
          </a:xfrm>
          <a:prstGeom prst="rect">
            <a:avLst/>
          </a:prstGeom>
        </p:spPr>
      </p:pic>
      <p:cxnSp>
        <p:nvCxnSpPr>
          <p:cNvPr id="26" name="Gerade Verbindung mit Pfeil 25"/>
          <p:cNvCxnSpPr>
            <a:stCxn id="8" idx="2"/>
            <a:endCxn id="23" idx="0"/>
          </p:cNvCxnSpPr>
          <p:nvPr/>
        </p:nvCxnSpPr>
        <p:spPr>
          <a:xfrm flipH="1">
            <a:off x="6355595" y="3181495"/>
            <a:ext cx="1743037" cy="1467849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>
            <a:stCxn id="8" idx="2"/>
            <a:endCxn id="22" idx="0"/>
          </p:cNvCxnSpPr>
          <p:nvPr/>
        </p:nvCxnSpPr>
        <p:spPr>
          <a:xfrm>
            <a:off x="8098632" y="3181495"/>
            <a:ext cx="347755" cy="1467849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9" name="Picture 15" descr="C:\Users\arm2arm\Pictures\TOOLS\ovir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41040" y="5577220"/>
            <a:ext cx="652810" cy="6557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30" name="Picture 16" descr="C:\Users\arm2arm\Pictures\TOOLS\docker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71282" y="5649229"/>
            <a:ext cx="642649" cy="53077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46284" y="4958971"/>
            <a:ext cx="940010" cy="414710"/>
          </a:xfrm>
          <a:prstGeom prst="rect">
            <a:avLst/>
          </a:prstGeom>
        </p:spPr>
      </p:pic>
      <p:pic>
        <p:nvPicPr>
          <p:cNvPr id="32" name="Grafik 3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91362" y="5617194"/>
            <a:ext cx="756839" cy="619232"/>
          </a:xfrm>
          <a:prstGeom prst="rect">
            <a:avLst/>
          </a:prstGeom>
        </p:spPr>
      </p:pic>
      <p:cxnSp>
        <p:nvCxnSpPr>
          <p:cNvPr id="34" name="Gerade Verbindung mit Pfeil 33"/>
          <p:cNvCxnSpPr>
            <a:stCxn id="17" idx="2"/>
            <a:endCxn id="23" idx="0"/>
          </p:cNvCxnSpPr>
          <p:nvPr/>
        </p:nvCxnSpPr>
        <p:spPr>
          <a:xfrm>
            <a:off x="4840852" y="3145797"/>
            <a:ext cx="1514742" cy="1503546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17" idx="2"/>
            <a:endCxn id="31" idx="0"/>
          </p:cNvCxnSpPr>
          <p:nvPr/>
        </p:nvCxnSpPr>
        <p:spPr>
          <a:xfrm flipH="1">
            <a:off x="2916289" y="3145798"/>
            <a:ext cx="1924563" cy="181317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11" idx="2"/>
            <a:endCxn id="31" idx="0"/>
          </p:cNvCxnSpPr>
          <p:nvPr/>
        </p:nvCxnSpPr>
        <p:spPr>
          <a:xfrm flipH="1">
            <a:off x="2916289" y="3139880"/>
            <a:ext cx="499213" cy="181909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Pfeil nach unten 4"/>
          <p:cNvSpPr/>
          <p:nvPr/>
        </p:nvSpPr>
        <p:spPr>
          <a:xfrm>
            <a:off x="1181436" y="1886463"/>
            <a:ext cx="857756" cy="4214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feld 8"/>
          <p:cNvSpPr txBox="1"/>
          <p:nvPr/>
        </p:nvSpPr>
        <p:spPr>
          <a:xfrm>
            <a:off x="1058272" y="2555637"/>
            <a:ext cx="110408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Hardware</a:t>
            </a:r>
            <a:endParaRPr lang="en-US" dirty="0"/>
          </a:p>
        </p:txBody>
      </p:sp>
      <p:sp>
        <p:nvSpPr>
          <p:cNvPr id="33" name="Textfeld 32"/>
          <p:cNvSpPr txBox="1"/>
          <p:nvPr/>
        </p:nvSpPr>
        <p:spPr>
          <a:xfrm>
            <a:off x="855139" y="1517131"/>
            <a:ext cx="15103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Funding: </a:t>
            </a:r>
            <a:r>
              <a:rPr lang="en-GB" b="1" dirty="0"/>
              <a:t>EFRE</a:t>
            </a:r>
            <a:endParaRPr lang="en-US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1097577" y="5091204"/>
            <a:ext cx="102547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Software</a:t>
            </a:r>
            <a:endParaRPr lang="en-US" dirty="0"/>
          </a:p>
        </p:txBody>
      </p:sp>
      <p:sp>
        <p:nvSpPr>
          <p:cNvPr id="35" name="Textfeld 34"/>
          <p:cNvSpPr txBox="1"/>
          <p:nvPr/>
        </p:nvSpPr>
        <p:spPr>
          <a:xfrm>
            <a:off x="1258680" y="6111909"/>
            <a:ext cx="70326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Users</a:t>
            </a:r>
            <a:endParaRPr lang="en-US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84598" y="1809332"/>
            <a:ext cx="1469201" cy="2638763"/>
          </a:xfrm>
          <a:prstGeom prst="rect">
            <a:avLst/>
          </a:prstGeom>
        </p:spPr>
      </p:pic>
      <p:sp>
        <p:nvSpPr>
          <p:cNvPr id="36" name="Wolke 35"/>
          <p:cNvSpPr/>
          <p:nvPr/>
        </p:nvSpPr>
        <p:spPr>
          <a:xfrm>
            <a:off x="405484" y="4780231"/>
            <a:ext cx="2433373" cy="1930510"/>
          </a:xfrm>
          <a:prstGeom prst="cloud">
            <a:avLst/>
          </a:prstGeom>
          <a:noFill/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59F346-E735-405C-AE40-2D6A3580D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168239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eScience-Sli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113906"/>
            <a:ext cx="10515600" cy="71172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55833" y="494435"/>
            <a:ext cx="6481762" cy="684213"/>
          </a:xfrm>
        </p:spPr>
        <p:txBody>
          <a:bodyPr>
            <a:noAutofit/>
          </a:bodyPr>
          <a:lstStyle/>
          <a:p>
            <a:r>
              <a:rPr lang="en-US" sz="3200" dirty="0"/>
              <a:t>Newton 21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81950" y="6356352"/>
            <a:ext cx="2057400" cy="365125"/>
          </a:xfrm>
        </p:spPr>
        <p:txBody>
          <a:bodyPr/>
          <a:lstStyle/>
          <a:p>
            <a:pPr>
              <a:defRPr/>
            </a:pPr>
            <a:fld id="{67CE837B-3AFE-4A2A-A92B-1EFF91721727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838200" y="1825626"/>
            <a:ext cx="4152178" cy="2586983"/>
          </a:xfrm>
        </p:spPr>
        <p:txBody>
          <a:bodyPr>
            <a:normAutofit/>
          </a:bodyPr>
          <a:lstStyle/>
          <a:p>
            <a:r>
              <a:rPr lang="en-GB" sz="2000" dirty="0"/>
              <a:t>EFRE funding ~</a:t>
            </a:r>
            <a:r>
              <a:rPr lang="en-GB" sz="2000" b="1" dirty="0"/>
              <a:t>1.2M</a:t>
            </a:r>
            <a:r>
              <a:rPr lang="en-GB" sz="2000" dirty="0"/>
              <a:t> Euro: </a:t>
            </a:r>
            <a:r>
              <a:rPr lang="en-GB" sz="2000" i="1" dirty="0"/>
              <a:t>“</a:t>
            </a:r>
            <a:r>
              <a:rPr lang="de-DE" sz="2000" i="1" dirty="0"/>
              <a:t>Ausbau der Cloud- und Forschungsdaten-Infrastruktur für Astronomie und NFDI“</a:t>
            </a:r>
          </a:p>
          <a:p>
            <a:r>
              <a:rPr lang="en-US" sz="2000" dirty="0"/>
              <a:t>We started hardware order in Covid-19 time (end of Nov 2020) with many delivery delays on different components</a:t>
            </a:r>
          </a:p>
          <a:p>
            <a:endParaRPr lang="en-US" sz="2000" dirty="0"/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07CD164E-FAD2-DE41-87B7-FB8DDA643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425" y="5428556"/>
            <a:ext cx="2238375" cy="900741"/>
          </a:xfrm>
          <a:prstGeom prst="rect">
            <a:avLst/>
          </a:prstGeom>
        </p:spPr>
      </p:pic>
      <p:pic>
        <p:nvPicPr>
          <p:cNvPr id="2050" name="Picture 2" descr="https://cloud.aip.de/index.php/apps/files_sharing/publicpreview/b2zdrydZQz8ddet?file=/4D9A2855_spi.jpg&amp;fileId=304951049&amp;x=1920&amp;y=1080&amp;a=tru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678" y="1839153"/>
            <a:ext cx="5365122" cy="357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lke 2"/>
          <p:cNvSpPr/>
          <p:nvPr/>
        </p:nvSpPr>
        <p:spPr>
          <a:xfrm>
            <a:off x="838200" y="4340289"/>
            <a:ext cx="5150478" cy="2149477"/>
          </a:xfrm>
          <a:prstGeom prst="cloud">
            <a:avLst/>
          </a:prstGeom>
          <a:noFill/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r>
              <a:rPr lang="en-GB" sz="3600" b="1" dirty="0"/>
              <a:t>01.04.2022</a:t>
            </a:r>
            <a:endParaRPr lang="en-US" sz="3600" b="1" dirty="0"/>
          </a:p>
          <a:p>
            <a:r>
              <a:rPr lang="en-US" sz="3600" b="1" dirty="0"/>
              <a:t>HW/SW </a:t>
            </a:r>
            <a:r>
              <a:rPr lang="en-DE" sz="3600" b="1" dirty="0"/>
              <a:t>–</a:t>
            </a:r>
            <a:r>
              <a:rPr lang="en-US" sz="3600" b="1" dirty="0"/>
              <a:t>DONE!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528AD-50DE-42E1-B3E4-18D684F75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3680507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eScience-Sli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113906"/>
            <a:ext cx="10515600" cy="71172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55833" y="494435"/>
            <a:ext cx="6481762" cy="684213"/>
          </a:xfrm>
        </p:spPr>
        <p:txBody>
          <a:bodyPr>
            <a:noAutofit/>
          </a:bodyPr>
          <a:lstStyle/>
          <a:p>
            <a:r>
              <a:rPr lang="en-US" sz="3200" dirty="0"/>
              <a:t>Newton 21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81950" y="6356352"/>
            <a:ext cx="2057400" cy="365125"/>
          </a:xfrm>
        </p:spPr>
        <p:txBody>
          <a:bodyPr/>
          <a:lstStyle/>
          <a:p>
            <a:pPr>
              <a:defRPr/>
            </a:pPr>
            <a:fld id="{67CE837B-3AFE-4A2A-A92B-1EFF91721727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07CD164E-FAD2-DE41-87B7-FB8DDA643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425" y="5428556"/>
            <a:ext cx="2238375" cy="900741"/>
          </a:xfrm>
          <a:prstGeom prst="rect">
            <a:avLst/>
          </a:prstGeom>
        </p:spPr>
      </p:pic>
      <p:pic>
        <p:nvPicPr>
          <p:cNvPr id="2050" name="Picture 2" descr="https://cloud.aip.de/index.php/apps/files_sharing/publicpreview/b2zdrydZQz8ddet?file=/4D9A2855_spi.jpg&amp;fileId=304951049&amp;x=1920&amp;y=1080&amp;a=tru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678" y="1839153"/>
            <a:ext cx="5365122" cy="357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1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062046" y="2520257"/>
            <a:ext cx="1080000" cy="7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2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028912" y="2520257"/>
            <a:ext cx="1159406" cy="7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ewinkelter Verbinder 5"/>
          <p:cNvCxnSpPr>
            <a:stCxn id="20" idx="2"/>
            <a:endCxn id="19" idx="2"/>
          </p:cNvCxnSpPr>
          <p:nvPr/>
        </p:nvCxnSpPr>
        <p:spPr>
          <a:xfrm rot="16200000" flipH="1">
            <a:off x="3105330" y="1743541"/>
            <a:ext cx="12700" cy="2993431"/>
          </a:xfrm>
          <a:prstGeom prst="bentConnector3">
            <a:avLst>
              <a:gd name="adj1" fmla="val 7859409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2021958" y="3413513"/>
            <a:ext cx="2179443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 err="1"/>
              <a:t>Infiniband</a:t>
            </a:r>
            <a:r>
              <a:rPr lang="en-GB" dirty="0"/>
              <a:t>: 120GBit/s</a:t>
            </a:r>
          </a:p>
          <a:p>
            <a:r>
              <a:rPr lang="en-GB" dirty="0"/>
              <a:t>Ethernet:      10GBit</a:t>
            </a:r>
            <a:endParaRPr lang="en-US" dirty="0"/>
          </a:p>
        </p:txBody>
      </p:sp>
      <p:sp>
        <p:nvSpPr>
          <p:cNvPr id="31" name="Rechteck 30"/>
          <p:cNvSpPr/>
          <p:nvPr/>
        </p:nvSpPr>
        <p:spPr>
          <a:xfrm>
            <a:off x="1028912" y="5288279"/>
            <a:ext cx="41131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2020-2021: EFRE funding ~</a:t>
            </a:r>
            <a:r>
              <a:rPr lang="en-GB" b="1" dirty="0"/>
              <a:t>1.2M</a:t>
            </a:r>
            <a:r>
              <a:rPr lang="en-GB" dirty="0"/>
              <a:t> Euro: </a:t>
            </a:r>
            <a:r>
              <a:rPr lang="en-GB" i="1" dirty="0"/>
              <a:t>“</a:t>
            </a:r>
            <a:r>
              <a:rPr lang="de-DE" i="1" dirty="0"/>
              <a:t>Ausbau der Cloud- und Forschungsdaten-Infrastruktur für Astronomie und NFDI“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74ACFD-77BE-4F5C-B3C1-759D60758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2258883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eScience-Sli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113906"/>
            <a:ext cx="7230766" cy="71172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55833" y="494435"/>
            <a:ext cx="6481762" cy="684213"/>
          </a:xfrm>
        </p:spPr>
        <p:txBody>
          <a:bodyPr>
            <a:noAutofit/>
          </a:bodyPr>
          <a:lstStyle/>
          <a:p>
            <a:r>
              <a:rPr lang="en-US" sz="3200" dirty="0"/>
              <a:t>Newton 21: Hardware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81950" y="6356352"/>
            <a:ext cx="2057400" cy="365125"/>
          </a:xfrm>
        </p:spPr>
        <p:txBody>
          <a:bodyPr/>
          <a:lstStyle/>
          <a:p>
            <a:pPr>
              <a:defRPr/>
            </a:pPr>
            <a:fld id="{67CE837B-3AFE-4A2A-A92B-1EFF91721727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838199" y="1825626"/>
            <a:ext cx="6353175" cy="3870324"/>
          </a:xfrm>
        </p:spPr>
        <p:txBody>
          <a:bodyPr>
            <a:normAutofit/>
          </a:bodyPr>
          <a:lstStyle/>
          <a:p>
            <a:r>
              <a:rPr lang="en-GB" sz="2000" dirty="0"/>
              <a:t>Login nodes:</a:t>
            </a:r>
          </a:p>
          <a:p>
            <a:pPr lvl="1"/>
            <a:r>
              <a:rPr lang="en-GB" sz="1600" dirty="0"/>
              <a:t>2 each 2x Intel Xeon Gold </a:t>
            </a:r>
            <a:r>
              <a:rPr lang="en-GB" sz="1600" b="1" dirty="0"/>
              <a:t>6226</a:t>
            </a:r>
            <a:r>
              <a:rPr lang="en-GB" sz="1600" dirty="0"/>
              <a:t>, 12cores </a:t>
            </a:r>
            <a:r>
              <a:rPr lang="en-GB" sz="1600" b="1" dirty="0"/>
              <a:t>8GB</a:t>
            </a:r>
            <a:r>
              <a:rPr lang="en-GB" sz="1600" dirty="0"/>
              <a:t>/Core,196GB RAM </a:t>
            </a:r>
          </a:p>
          <a:p>
            <a:r>
              <a:rPr lang="en-GB" sz="2000" dirty="0"/>
              <a:t>Regular nodes:</a:t>
            </a:r>
          </a:p>
          <a:p>
            <a:pPr lvl="1"/>
            <a:r>
              <a:rPr lang="en-GB" sz="1600" dirty="0"/>
              <a:t>48 each 2x Intel Xeon Gold </a:t>
            </a:r>
            <a:r>
              <a:rPr lang="en-GB" sz="1600" b="1" dirty="0"/>
              <a:t>6252</a:t>
            </a:r>
            <a:r>
              <a:rPr lang="en-GB" sz="1600" dirty="0"/>
              <a:t>, 24cores </a:t>
            </a:r>
            <a:r>
              <a:rPr lang="en-GB" sz="1600" b="1" dirty="0"/>
              <a:t>8GB</a:t>
            </a:r>
            <a:r>
              <a:rPr lang="en-GB" sz="1600" dirty="0"/>
              <a:t>/Core,384GB RAM </a:t>
            </a:r>
          </a:p>
          <a:p>
            <a:r>
              <a:rPr lang="en-GB" sz="2000" dirty="0" err="1"/>
              <a:t>Himem</a:t>
            </a:r>
            <a:r>
              <a:rPr lang="en-GB" sz="2000" dirty="0"/>
              <a:t> nodes:</a:t>
            </a:r>
          </a:p>
          <a:p>
            <a:pPr lvl="1"/>
            <a:r>
              <a:rPr lang="en-GB" sz="1600" dirty="0"/>
              <a:t>8 each 2x Intel Xeon Gold </a:t>
            </a:r>
            <a:r>
              <a:rPr lang="en-GB" sz="1600" b="1" dirty="0"/>
              <a:t>6252</a:t>
            </a:r>
            <a:r>
              <a:rPr lang="en-GB" sz="1600" dirty="0"/>
              <a:t>, 24cores </a:t>
            </a:r>
            <a:r>
              <a:rPr lang="en-GB" sz="1600" b="1" dirty="0"/>
              <a:t>16GB</a:t>
            </a:r>
            <a:r>
              <a:rPr lang="en-GB" sz="1600" dirty="0"/>
              <a:t>/Core,768GB RAM </a:t>
            </a:r>
          </a:p>
          <a:p>
            <a:r>
              <a:rPr lang="en-GB" sz="2000" dirty="0"/>
              <a:t>GPU nodes(regular node+): </a:t>
            </a:r>
          </a:p>
          <a:p>
            <a:pPr lvl="1"/>
            <a:r>
              <a:rPr lang="en-GB" sz="1600" dirty="0"/>
              <a:t>4x </a:t>
            </a:r>
            <a:r>
              <a:rPr lang="en-GB" sz="1600" dirty="0" err="1"/>
              <a:t>Nvidia</a:t>
            </a:r>
            <a:r>
              <a:rPr lang="en-GB" sz="1600" dirty="0"/>
              <a:t> GPU RTX8000 </a:t>
            </a:r>
            <a:r>
              <a:rPr lang="en-GB" sz="1600" b="1" dirty="0"/>
              <a:t>48GB</a:t>
            </a:r>
            <a:r>
              <a:rPr lang="en-GB" sz="1600" dirty="0"/>
              <a:t> </a:t>
            </a:r>
            <a:r>
              <a:rPr lang="en-GB" sz="1600" dirty="0" err="1"/>
              <a:t>vRAM</a:t>
            </a:r>
            <a:endParaRPr lang="en-GB" sz="1600" dirty="0"/>
          </a:p>
          <a:p>
            <a:pPr lvl="1"/>
            <a:r>
              <a:rPr lang="en-GB" sz="1600" dirty="0"/>
              <a:t>4x </a:t>
            </a:r>
            <a:r>
              <a:rPr lang="en-GB" sz="1600" dirty="0" err="1"/>
              <a:t>Nvidia</a:t>
            </a:r>
            <a:r>
              <a:rPr lang="en-GB" sz="1600" dirty="0"/>
              <a:t> GPU A100 </a:t>
            </a:r>
            <a:r>
              <a:rPr lang="en-GB" sz="1600" b="1" dirty="0"/>
              <a:t>40GB</a:t>
            </a:r>
            <a:r>
              <a:rPr lang="en-GB" sz="1600" dirty="0"/>
              <a:t> </a:t>
            </a:r>
            <a:r>
              <a:rPr lang="en-GB" sz="1600" dirty="0" err="1"/>
              <a:t>vRAM</a:t>
            </a:r>
            <a:endParaRPr lang="en-GB" sz="1600" dirty="0"/>
          </a:p>
          <a:p>
            <a:r>
              <a:rPr lang="en-GB" sz="2000" dirty="0"/>
              <a:t>Storage:</a:t>
            </a:r>
          </a:p>
          <a:p>
            <a:pPr lvl="1"/>
            <a:r>
              <a:rPr lang="en-GB" sz="1600" dirty="0"/>
              <a:t>2x</a:t>
            </a:r>
            <a:r>
              <a:rPr lang="en-GB" sz="1600" b="1" dirty="0"/>
              <a:t>1.5PT</a:t>
            </a:r>
            <a:r>
              <a:rPr lang="en-GB" sz="1600" dirty="0"/>
              <a:t> </a:t>
            </a:r>
            <a:r>
              <a:rPr lang="en-GB" sz="1600" dirty="0" err="1"/>
              <a:t>Lustrefs</a:t>
            </a:r>
            <a:r>
              <a:rPr lang="en-GB" sz="1600" dirty="0"/>
              <a:t>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891608" y="4866127"/>
            <a:ext cx="4133850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Summary</a:t>
            </a:r>
            <a:r>
              <a:rPr lang="en-GB" sz="2400" dirty="0"/>
              <a:t>:</a:t>
            </a:r>
          </a:p>
          <a:p>
            <a:r>
              <a:rPr lang="en-GB" sz="2400" b="1" dirty="0"/>
              <a:t>Cores:</a:t>
            </a:r>
            <a:r>
              <a:rPr lang="en-GB" sz="2400" dirty="0"/>
              <a:t> </a:t>
            </a:r>
            <a:r>
              <a:rPr lang="en-GB" sz="2400" b="1" dirty="0"/>
              <a:t>3120</a:t>
            </a:r>
          </a:p>
          <a:p>
            <a:r>
              <a:rPr lang="en-GB" sz="2400" b="1" dirty="0"/>
              <a:t>RAM:  28TB</a:t>
            </a:r>
          </a:p>
          <a:p>
            <a:r>
              <a:rPr lang="en-GB" sz="2400" b="1" dirty="0"/>
              <a:t>Disk:   2.5PT</a:t>
            </a:r>
            <a:endParaRPr lang="en-US" sz="2400" b="1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4222" y="494435"/>
            <a:ext cx="3342011" cy="59413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628A4-4D3D-4624-83E1-7CD259745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1545962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695ED40E980C4AA3CB5877BAB27BB4" ma:contentTypeVersion="12" ma:contentTypeDescription="Create a new document." ma:contentTypeScope="" ma:versionID="74f6759b830334fc99cd6c267e3fc6e2">
  <xsd:schema xmlns:xsd="http://www.w3.org/2001/XMLSchema" xmlns:xs="http://www.w3.org/2001/XMLSchema" xmlns:p="http://schemas.microsoft.com/office/2006/metadata/properties" xmlns:ns2="2b5494cb-c4fb-4199-a8e8-7eaab0008e4e" xmlns:ns3="56be6651-1607-4b37-bb62-f31fb1460099" targetNamespace="http://schemas.microsoft.com/office/2006/metadata/properties" ma:root="true" ma:fieldsID="369b552d9c1fa84f10fe87e01289be90" ns2:_="" ns3:_="">
    <xsd:import namespace="2b5494cb-c4fb-4199-a8e8-7eaab0008e4e"/>
    <xsd:import namespace="56be6651-1607-4b37-bb62-f31fb146009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5494cb-c4fb-4199-a8e8-7eaab0008e4e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c7e1068c-fbba-49b8-a159-82714d831e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be6651-1607-4b37-bb62-f31fb146009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854107a1-9233-4bfc-b2fa-c6e8bc4b2a52}" ma:internalName="TaxCatchAll" ma:showField="CatchAllData" ma:web="56be6651-1607-4b37-bb62-f31fb14600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6be6651-1607-4b37-bb62-f31fb1460099" xsi:nil="true"/>
    <lcf76f155ced4ddcb4097134ff3c332f xmlns="2b5494cb-c4fb-4199-a8e8-7eaab0008e4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271FBE7-CCE1-49AC-9824-F93DC7AB6AEE}"/>
</file>

<file path=customXml/itemProps2.xml><?xml version="1.0" encoding="utf-8"?>
<ds:datastoreItem xmlns:ds="http://schemas.openxmlformats.org/officeDocument/2006/customXml" ds:itemID="{3D3D1808-F593-4C11-9AE8-00B1E2EDB6B9}"/>
</file>

<file path=customXml/itemProps3.xml><?xml version="1.0" encoding="utf-8"?>
<ds:datastoreItem xmlns:ds="http://schemas.openxmlformats.org/officeDocument/2006/customXml" ds:itemID="{AAA119F0-37B8-44FB-B1B4-384EF202D25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1432</Words>
  <Application>Microsoft Office PowerPoint</Application>
  <PresentationFormat>Widescreen</PresentationFormat>
  <Paragraphs>398</Paragraphs>
  <Slides>42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6" baseType="lpstr">
      <vt:lpstr>Arial</vt:lpstr>
      <vt:lpstr>Calibri</vt:lpstr>
      <vt:lpstr>Calibri Light</vt:lpstr>
      <vt:lpstr>Office</vt:lpstr>
      <vt:lpstr>HPC at AIP</vt:lpstr>
      <vt:lpstr>Research interests</vt:lpstr>
      <vt:lpstr>Daily workflow</vt:lpstr>
      <vt:lpstr>Scientific life (top to down)</vt:lpstr>
      <vt:lpstr>eScience+HPC+IT</vt:lpstr>
      <vt:lpstr>Infrastructure (down to top)</vt:lpstr>
      <vt:lpstr>Newton 21</vt:lpstr>
      <vt:lpstr>Newton 21</vt:lpstr>
      <vt:lpstr>Newton 21: Hardware</vt:lpstr>
      <vt:lpstr>HW upgrade</vt:lpstr>
      <vt:lpstr>HPC at AIP: What we've achieved and what's on the horizon…</vt:lpstr>
      <vt:lpstr>Green computing strategy</vt:lpstr>
      <vt:lpstr>Monitoring is important!</vt:lpstr>
      <vt:lpstr>Cluster Monitoring (Grafana)</vt:lpstr>
      <vt:lpstr>Newton 21: Now is stopped(04.2022)</vt:lpstr>
      <vt:lpstr>Monitoring stack</vt:lpstr>
      <vt:lpstr>S3 storage at AIP: MinIO network</vt:lpstr>
      <vt:lpstr>Data management</vt:lpstr>
      <vt:lpstr>LustreFS</vt:lpstr>
      <vt:lpstr>Data management on HPC Clusters</vt:lpstr>
      <vt:lpstr>Users in HPC</vt:lpstr>
      <vt:lpstr>Parallel programming models</vt:lpstr>
      <vt:lpstr>HPC admins: Users software</vt:lpstr>
      <vt:lpstr>Users: What do they see?</vt:lpstr>
      <vt:lpstr>Getting Started</vt:lpstr>
      <vt:lpstr>SAAS,IAAS and PAAS</vt:lpstr>
      <vt:lpstr>what do you get as a node?</vt:lpstr>
      <vt:lpstr>The HW topology lstopo: AMDLei</vt:lpstr>
      <vt:lpstr>The HW topology lstopo:himem</vt:lpstr>
      <vt:lpstr>The HW topology lstopo</vt:lpstr>
      <vt:lpstr>Shared Memory Devices</vt:lpstr>
      <vt:lpstr>Shared Memory Devices: OpenMP/thr</vt:lpstr>
      <vt:lpstr>Shared Memory Devices: OpenMP/threads</vt:lpstr>
      <vt:lpstr>The distributed memory machines: MPI</vt:lpstr>
      <vt:lpstr>Reminder…</vt:lpstr>
      <vt:lpstr>Who is using most of the CPU time?</vt:lpstr>
      <vt:lpstr>Software stack</vt:lpstr>
      <vt:lpstr>Selecting right tools for the right tasks is hard.</vt:lpstr>
      <vt:lpstr>Interactive usage of tensorflow on GPU </vt:lpstr>
      <vt:lpstr>Runnig jobs</vt:lpstr>
      <vt:lpstr>Questions?</vt:lpstr>
      <vt:lpstr>Use CLOUD everywhere!!!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computing strategy</dc:title>
  <dc:creator>Arman Khalatyan</dc:creator>
  <cp:lastModifiedBy>Arman Khalatyan</cp:lastModifiedBy>
  <cp:revision>38</cp:revision>
  <dcterms:created xsi:type="dcterms:W3CDTF">2023-09-21T06:09:57Z</dcterms:created>
  <dcterms:modified xsi:type="dcterms:W3CDTF">2025-03-19T07:44:45Z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0x01010071695ED40E980C4AA3CB5877BAB27BB4</vt:lpwstr>
  </property>
</Properties>
</file>